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72" r:id="rId2"/>
    <p:sldId id="266" r:id="rId3"/>
    <p:sldId id="267" r:id="rId4"/>
    <p:sldId id="273" r:id="rId5"/>
    <p:sldId id="295" r:id="rId6"/>
    <p:sldId id="287" r:id="rId7"/>
    <p:sldId id="293" r:id="rId8"/>
    <p:sldId id="288" r:id="rId9"/>
    <p:sldId id="294" r:id="rId10"/>
    <p:sldId id="289" r:id="rId11"/>
    <p:sldId id="260" r:id="rId12"/>
    <p:sldId id="290" r:id="rId13"/>
    <p:sldId id="291" r:id="rId14"/>
    <p:sldId id="265" r:id="rId15"/>
    <p:sldId id="292" r:id="rId16"/>
    <p:sldId id="296" r:id="rId17"/>
    <p:sldId id="285" r:id="rId18"/>
    <p:sldId id="286"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592E88DB-DF06-41C7-ADD5-1905C674E41F}" type="datetimeFigureOut">
              <a:rPr lang="en-IN" smtClean="0"/>
              <a:t>29-03-2023</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4B5991DF-2686-45B8-BAEE-349600B5199F}" type="slidenum">
              <a:rPr lang="en-IN" smtClean="0"/>
              <a:t>‹#›</a:t>
            </a:fld>
            <a:endParaRPr lang="en-IN"/>
          </a:p>
        </p:txBody>
      </p:sp>
    </p:spTree>
    <p:extLst>
      <p:ext uri="{BB962C8B-B14F-4D97-AF65-F5344CB8AC3E}">
        <p14:creationId xmlns:p14="http://schemas.microsoft.com/office/powerpoint/2010/main" val="3928263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2E88DB-DF06-41C7-ADD5-1905C674E41F}" type="datetimeFigureOut">
              <a:rPr lang="en-IN" smtClean="0"/>
              <a:t>29-03-2023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5991DF-2686-45B8-BAEE-349600B5199F}" type="slidenum">
              <a:rPr lang="en-IN" smtClean="0"/>
              <a:t>‹#›</a:t>
            </a:fld>
            <a:endParaRPr lang="en-IN"/>
          </a:p>
        </p:txBody>
      </p:sp>
    </p:spTree>
    <p:extLst>
      <p:ext uri="{BB962C8B-B14F-4D97-AF65-F5344CB8AC3E}">
        <p14:creationId xmlns:p14="http://schemas.microsoft.com/office/powerpoint/2010/main" val="3273926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592E88DB-DF06-41C7-ADD5-1905C674E41F}" type="datetimeFigureOut">
              <a:rPr lang="en-IN" smtClean="0"/>
              <a:t>29-03-2023</a:t>
            </a:fld>
            <a:endParaRPr lang="en-IN"/>
          </a:p>
        </p:txBody>
      </p:sp>
      <p:sp>
        <p:nvSpPr>
          <p:cNvPr id="5" name="Footer Placeholder 4"/>
          <p:cNvSpPr>
            <a:spLocks noGrp="1"/>
          </p:cNvSpPr>
          <p:nvPr>
            <p:ph type="ftr" sz="quarter" idx="11"/>
          </p:nvPr>
        </p:nvSpPr>
        <p:spPr>
          <a:xfrm>
            <a:off x="804672" y="6227064"/>
            <a:ext cx="10588752" cy="320040"/>
          </a:xfrm>
        </p:spPr>
        <p:txBody>
          <a:body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4B5991DF-2686-45B8-BAEE-349600B5199F}" type="slidenum">
              <a:rPr lang="en-IN" smtClean="0"/>
              <a:t>‹#›</a:t>
            </a:fld>
            <a:endParaRPr lang="en-IN"/>
          </a:p>
        </p:txBody>
      </p:sp>
    </p:spTree>
    <p:extLst>
      <p:ext uri="{BB962C8B-B14F-4D97-AF65-F5344CB8AC3E}">
        <p14:creationId xmlns:p14="http://schemas.microsoft.com/office/powerpoint/2010/main" val="86585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2E88DB-DF06-41C7-ADD5-1905C674E41F}" type="datetimeFigureOut">
              <a:rPr lang="en-IN" smtClean="0"/>
              <a:t>29-03-2023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5991DF-2686-45B8-BAEE-349600B5199F}" type="slidenum">
              <a:rPr lang="en-IN" smtClean="0"/>
              <a:t>‹#›</a:t>
            </a:fld>
            <a:endParaRPr lang="en-IN"/>
          </a:p>
        </p:txBody>
      </p:sp>
    </p:spTree>
    <p:extLst>
      <p:ext uri="{BB962C8B-B14F-4D97-AF65-F5344CB8AC3E}">
        <p14:creationId xmlns:p14="http://schemas.microsoft.com/office/powerpoint/2010/main" val="373152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592E88DB-DF06-41C7-ADD5-1905C674E41F}" type="datetimeFigureOut">
              <a:rPr lang="en-IN" smtClean="0"/>
              <a:t>29-03-2023</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4B5991DF-2686-45B8-BAEE-349600B5199F}" type="slidenum">
              <a:rPr lang="en-IN" smtClean="0"/>
              <a:t>‹#›</a:t>
            </a:fld>
            <a:endParaRPr lang="en-IN"/>
          </a:p>
        </p:txBody>
      </p:sp>
    </p:spTree>
    <p:extLst>
      <p:ext uri="{BB962C8B-B14F-4D97-AF65-F5344CB8AC3E}">
        <p14:creationId xmlns:p14="http://schemas.microsoft.com/office/powerpoint/2010/main" val="2669494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592E88DB-DF06-41C7-ADD5-1905C674E41F}" type="datetimeFigureOut">
              <a:rPr lang="en-IN" smtClean="0"/>
              <a:t>29-03-2023</a:t>
            </a:fld>
            <a:endParaRPr lang="en-IN"/>
          </a:p>
        </p:txBody>
      </p:sp>
      <p:sp>
        <p:nvSpPr>
          <p:cNvPr id="6" name="Footer Placeholder 5"/>
          <p:cNvSpPr>
            <a:spLocks noGrp="1"/>
          </p:cNvSpPr>
          <p:nvPr>
            <p:ph type="ftr" sz="quarter" idx="11"/>
          </p:nvPr>
        </p:nvSpPr>
        <p:spPr>
          <a:xfrm>
            <a:off x="804672" y="6227064"/>
            <a:ext cx="10588752" cy="320040"/>
          </a:xfrm>
        </p:spPr>
        <p:txBody>
          <a:bodyPr/>
          <a:lstStyle/>
          <a:p>
            <a:endParaRPr lang="en-IN"/>
          </a:p>
        </p:txBody>
      </p:sp>
      <p:sp>
        <p:nvSpPr>
          <p:cNvPr id="7" name="Slide Number Placeholder 6"/>
          <p:cNvSpPr>
            <a:spLocks noGrp="1"/>
          </p:cNvSpPr>
          <p:nvPr>
            <p:ph type="sldNum" sz="quarter" idx="12"/>
          </p:nvPr>
        </p:nvSpPr>
        <p:spPr>
          <a:xfrm>
            <a:off x="10469880" y="320040"/>
            <a:ext cx="914400" cy="320040"/>
          </a:xfrm>
        </p:spPr>
        <p:txBody>
          <a:bodyPr/>
          <a:lstStyle/>
          <a:p>
            <a:fld id="{4B5991DF-2686-45B8-BAEE-349600B5199F}" type="slidenum">
              <a:rPr lang="en-IN" smtClean="0"/>
              <a:t>‹#›</a:t>
            </a:fld>
            <a:endParaRPr lang="en-IN"/>
          </a:p>
        </p:txBody>
      </p:sp>
    </p:spTree>
    <p:extLst>
      <p:ext uri="{BB962C8B-B14F-4D97-AF65-F5344CB8AC3E}">
        <p14:creationId xmlns:p14="http://schemas.microsoft.com/office/powerpoint/2010/main" val="3501229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592E88DB-DF06-41C7-ADD5-1905C674E41F}" type="datetimeFigureOut">
              <a:rPr lang="en-IN" smtClean="0"/>
              <a:t>29-03-2023</a:t>
            </a:fld>
            <a:endParaRPr lang="en-IN"/>
          </a:p>
        </p:txBody>
      </p:sp>
      <p:sp>
        <p:nvSpPr>
          <p:cNvPr id="8" name="Footer Placeholder 7"/>
          <p:cNvSpPr>
            <a:spLocks noGrp="1"/>
          </p:cNvSpPr>
          <p:nvPr>
            <p:ph type="ftr" sz="quarter" idx="11"/>
          </p:nvPr>
        </p:nvSpPr>
        <p:spPr>
          <a:xfrm>
            <a:off x="804672" y="6227064"/>
            <a:ext cx="10588752" cy="320040"/>
          </a:xfrm>
        </p:spPr>
        <p:txBody>
          <a:bodyPr/>
          <a:lstStyle/>
          <a:p>
            <a:endParaRPr lang="en-IN"/>
          </a:p>
        </p:txBody>
      </p:sp>
      <p:sp>
        <p:nvSpPr>
          <p:cNvPr id="9" name="Slide Number Placeholder 8"/>
          <p:cNvSpPr>
            <a:spLocks noGrp="1"/>
          </p:cNvSpPr>
          <p:nvPr>
            <p:ph type="sldNum" sz="quarter" idx="12"/>
          </p:nvPr>
        </p:nvSpPr>
        <p:spPr>
          <a:xfrm>
            <a:off x="10469880" y="320040"/>
            <a:ext cx="914400" cy="320040"/>
          </a:xfrm>
        </p:spPr>
        <p:txBody>
          <a:bodyPr/>
          <a:lstStyle/>
          <a:p>
            <a:fld id="{4B5991DF-2686-45B8-BAEE-349600B5199F}" type="slidenum">
              <a:rPr lang="en-IN" smtClean="0"/>
              <a:t>‹#›</a:t>
            </a:fld>
            <a:endParaRPr lang="en-IN"/>
          </a:p>
        </p:txBody>
      </p:sp>
    </p:spTree>
    <p:extLst>
      <p:ext uri="{BB962C8B-B14F-4D97-AF65-F5344CB8AC3E}">
        <p14:creationId xmlns:p14="http://schemas.microsoft.com/office/powerpoint/2010/main" val="288544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2E88DB-DF06-41C7-ADD5-1905C674E41F}" type="datetimeFigureOut">
              <a:rPr lang="en-IN" smtClean="0"/>
              <a:t>29-03-2023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5991DF-2686-45B8-BAEE-349600B5199F}" type="slidenum">
              <a:rPr lang="en-IN" smtClean="0"/>
              <a:t>‹#›</a:t>
            </a:fld>
            <a:endParaRPr lang="en-IN"/>
          </a:p>
        </p:txBody>
      </p:sp>
    </p:spTree>
    <p:extLst>
      <p:ext uri="{BB962C8B-B14F-4D97-AF65-F5344CB8AC3E}">
        <p14:creationId xmlns:p14="http://schemas.microsoft.com/office/powerpoint/2010/main" val="189480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592E88DB-DF06-41C7-ADD5-1905C674E41F}" type="datetimeFigureOut">
              <a:rPr lang="en-IN" smtClean="0"/>
              <a:t>29-03-2023</a:t>
            </a:fld>
            <a:endParaRPr lang="en-IN"/>
          </a:p>
        </p:txBody>
      </p:sp>
      <p:sp>
        <p:nvSpPr>
          <p:cNvPr id="3" name="Footer Placeholder 2"/>
          <p:cNvSpPr>
            <a:spLocks noGrp="1"/>
          </p:cNvSpPr>
          <p:nvPr>
            <p:ph type="ftr" sz="quarter" idx="11"/>
          </p:nvPr>
        </p:nvSpPr>
        <p:spPr>
          <a:xfrm>
            <a:off x="804672" y="6227064"/>
            <a:ext cx="10588752" cy="320040"/>
          </a:xfrm>
        </p:spPr>
        <p:txBody>
          <a:bodyPr/>
          <a:lstStyle/>
          <a:p>
            <a:endParaRPr lang="en-IN"/>
          </a:p>
        </p:txBody>
      </p:sp>
      <p:sp>
        <p:nvSpPr>
          <p:cNvPr id="4" name="Slide Number Placeholder 3"/>
          <p:cNvSpPr>
            <a:spLocks noGrp="1"/>
          </p:cNvSpPr>
          <p:nvPr>
            <p:ph type="sldNum" sz="quarter" idx="12"/>
          </p:nvPr>
        </p:nvSpPr>
        <p:spPr>
          <a:xfrm>
            <a:off x="10469880" y="320040"/>
            <a:ext cx="914400" cy="320040"/>
          </a:xfrm>
        </p:spPr>
        <p:txBody>
          <a:bodyPr/>
          <a:lstStyle/>
          <a:p>
            <a:fld id="{4B5991DF-2686-45B8-BAEE-349600B5199F}" type="slidenum">
              <a:rPr lang="en-IN" smtClean="0"/>
              <a:t>‹#›</a:t>
            </a:fld>
            <a:endParaRPr lang="en-IN"/>
          </a:p>
        </p:txBody>
      </p:sp>
    </p:spTree>
    <p:extLst>
      <p:ext uri="{BB962C8B-B14F-4D97-AF65-F5344CB8AC3E}">
        <p14:creationId xmlns:p14="http://schemas.microsoft.com/office/powerpoint/2010/main" val="3788593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2E88DB-DF06-41C7-ADD5-1905C674E41F}" type="datetimeFigureOut">
              <a:rPr lang="en-IN" smtClean="0"/>
              <a:t>29-03-2023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5991DF-2686-45B8-BAEE-349600B5199F}" type="slidenum">
              <a:rPr lang="en-IN" smtClean="0"/>
              <a:t>‹#›</a:t>
            </a:fld>
            <a:endParaRPr lang="en-IN"/>
          </a:p>
        </p:txBody>
      </p:sp>
    </p:spTree>
    <p:extLst>
      <p:ext uri="{BB962C8B-B14F-4D97-AF65-F5344CB8AC3E}">
        <p14:creationId xmlns:p14="http://schemas.microsoft.com/office/powerpoint/2010/main" val="1187274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592E88DB-DF06-41C7-ADD5-1905C674E41F}" type="datetimeFigureOut">
              <a:rPr lang="en-IN" smtClean="0"/>
              <a:t>29-03-2023</a:t>
            </a:fld>
            <a:endParaRPr lang="en-IN"/>
          </a:p>
        </p:txBody>
      </p:sp>
      <p:sp>
        <p:nvSpPr>
          <p:cNvPr id="6" name="Footer Placeholder 5"/>
          <p:cNvSpPr>
            <a:spLocks noGrp="1"/>
          </p:cNvSpPr>
          <p:nvPr>
            <p:ph type="ftr" sz="quarter" idx="11"/>
          </p:nvPr>
        </p:nvSpPr>
        <p:spPr>
          <a:xfrm>
            <a:off x="804672" y="6227064"/>
            <a:ext cx="5942203" cy="320040"/>
          </a:xfrm>
        </p:spPr>
        <p:txBody>
          <a:bodyPr/>
          <a:lstStyle/>
          <a:p>
            <a:endParaRPr lang="en-IN"/>
          </a:p>
        </p:txBody>
      </p:sp>
      <p:sp>
        <p:nvSpPr>
          <p:cNvPr id="7" name="Slide Number Placeholder 6"/>
          <p:cNvSpPr>
            <a:spLocks noGrp="1"/>
          </p:cNvSpPr>
          <p:nvPr>
            <p:ph type="sldNum" sz="quarter" idx="12"/>
          </p:nvPr>
        </p:nvSpPr>
        <p:spPr>
          <a:xfrm>
            <a:off x="5828377" y="320040"/>
            <a:ext cx="914400" cy="320040"/>
          </a:xfrm>
        </p:spPr>
        <p:txBody>
          <a:bodyPr/>
          <a:lstStyle/>
          <a:p>
            <a:fld id="{4B5991DF-2686-45B8-BAEE-349600B5199F}" type="slidenum">
              <a:rPr lang="en-IN" smtClean="0"/>
              <a:t>‹#›</a:t>
            </a:fld>
            <a:endParaRPr lang="en-IN"/>
          </a:p>
        </p:txBody>
      </p:sp>
    </p:spTree>
    <p:extLst>
      <p:ext uri="{BB962C8B-B14F-4D97-AF65-F5344CB8AC3E}">
        <p14:creationId xmlns:p14="http://schemas.microsoft.com/office/powerpoint/2010/main" val="2638136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92E88DB-DF06-41C7-ADD5-1905C674E41F}" type="datetimeFigureOut">
              <a:rPr lang="en-IN" smtClean="0"/>
              <a:t>29-03-2023</a:t>
            </a:fld>
            <a:endParaRPr lang="en-IN"/>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4B5991DF-2686-45B8-BAEE-349600B5199F}" type="slidenum">
              <a:rPr lang="en-IN" smtClean="0"/>
              <a:t>‹#›</a:t>
            </a:fld>
            <a:endParaRPr lang="en-IN"/>
          </a:p>
        </p:txBody>
      </p:sp>
    </p:spTree>
    <p:extLst>
      <p:ext uri="{BB962C8B-B14F-4D97-AF65-F5344CB8AC3E}">
        <p14:creationId xmlns:p14="http://schemas.microsoft.com/office/powerpoint/2010/main" val="180708472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Shape 7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Shape 7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Shape 7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4E2B371-A827-48EA-8B90-865872BC3145}"/>
              </a:ext>
            </a:extLst>
          </p:cNvPr>
          <p:cNvSpPr>
            <a:spLocks noGrp="1"/>
          </p:cNvSpPr>
          <p:nvPr>
            <p:ph idx="1"/>
          </p:nvPr>
        </p:nvSpPr>
        <p:spPr>
          <a:xfrm>
            <a:off x="668863" y="490057"/>
            <a:ext cx="5427137" cy="5248622"/>
          </a:xfrm>
        </p:spPr>
        <p:txBody>
          <a:bodyPr>
            <a:normAutofit/>
          </a:bodyPr>
          <a:lstStyle/>
          <a:p>
            <a:pPr marL="0" marR="238125" indent="0">
              <a:buNone/>
            </a:pPr>
            <a:r>
              <a:rPr lang="en-US" sz="2300" b="1" dirty="0">
                <a:effectLst/>
                <a:latin typeface="Calibri" panose="020F0502020204030204" pitchFamily="34" charset="0"/>
                <a:ea typeface="Calibri" panose="020F0502020204030204" pitchFamily="34" charset="0"/>
              </a:rPr>
              <a:t>INTRODUCTION TO DATA VISUALIZATION</a:t>
            </a:r>
          </a:p>
          <a:p>
            <a:pPr marL="0" marR="238125" indent="0">
              <a:buNone/>
            </a:pPr>
            <a:endParaRPr lang="en-US" sz="1600" b="1" dirty="0">
              <a:latin typeface="Calibri" panose="020F0502020204030204" pitchFamily="34" charset="0"/>
              <a:ea typeface="Calibri" panose="020F0502020204030204" pitchFamily="34" charset="0"/>
            </a:endParaRPr>
          </a:p>
          <a:p>
            <a:pPr marL="0" marR="238125" indent="0">
              <a:buNone/>
            </a:pPr>
            <a:endParaRPr lang="en-US" sz="1600" b="1" dirty="0">
              <a:effectLst/>
              <a:latin typeface="Calibri" panose="020F0502020204030204" pitchFamily="34" charset="0"/>
              <a:ea typeface="Calibri" panose="020F0502020204030204" pitchFamily="34" charset="0"/>
            </a:endParaRPr>
          </a:p>
          <a:p>
            <a:pPr marL="342900" marR="238125" lvl="0" indent="-342900">
              <a:spcAft>
                <a:spcPts val="0"/>
              </a:spcAft>
              <a:buFont typeface="+mj-lt"/>
              <a:buAutoNum type="arabicPeriod"/>
            </a:pPr>
            <a:endParaRPr lang="en-CA"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127229947"/>
      </p:ext>
    </p:extLst>
  </p:cSld>
  <p:clrMapOvr>
    <a:masterClrMapping/>
  </p:clrMapOvr>
  <mc:AlternateContent xmlns:mc="http://schemas.openxmlformats.org/markup-compatibility/2006" xmlns:p14="http://schemas.microsoft.com/office/powerpoint/2010/main">
    <mc:Choice Requires="p14">
      <p:transition spd="slow" p14:dur="2000" advTm="7937"/>
    </mc:Choice>
    <mc:Fallback xmlns="">
      <p:transition spd="slow" advTm="79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5"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7"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pic>
        <p:nvPicPr>
          <p:cNvPr id="19" name="Picture 2" descr="image">
            <a:extLst>
              <a:ext uri="{FF2B5EF4-FFF2-40B4-BE49-F238E27FC236}">
                <a16:creationId xmlns:a16="http://schemas.microsoft.com/office/drawing/2014/main" id="{C44833A1-50B4-410F-A71E-78AD0631F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9" t="4557" r="412" b="4135"/>
          <a:stretch/>
        </p:blipFill>
        <p:spPr bwMode="auto">
          <a:xfrm>
            <a:off x="739815" y="650768"/>
            <a:ext cx="10712370" cy="555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492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4E2B371-A827-48EA-8B90-865872BC3145}"/>
              </a:ext>
            </a:extLst>
          </p:cNvPr>
          <p:cNvSpPr>
            <a:spLocks noGrp="1"/>
          </p:cNvSpPr>
          <p:nvPr>
            <p:ph idx="1"/>
          </p:nvPr>
        </p:nvSpPr>
        <p:spPr>
          <a:xfrm>
            <a:off x="2495447" y="733135"/>
            <a:ext cx="8677378" cy="5572125"/>
          </a:xfrm>
        </p:spPr>
        <p:txBody>
          <a:bodyPr anchor="t">
            <a:normAutofit/>
          </a:bodyPr>
          <a:lstStyle/>
          <a:p>
            <a:pPr>
              <a:lnSpc>
                <a:spcPct val="110000"/>
              </a:lnSpc>
            </a:pPr>
            <a:r>
              <a:rPr lang="en-US" dirty="0">
                <a:latin typeface="Noto Sans" panose="020B0502040204020203" pitchFamily="34" charset="0"/>
              </a:rPr>
              <a:t>The visualization on the previous slide depicts information about number of forest fires and area affected for various jurisdictions and the visualization in following slide gives information regarding forest fires in </a:t>
            </a:r>
            <a:r>
              <a:rPr lang="en-US" b="1" dirty="0">
                <a:latin typeface="Noto Sans" panose="020B0502040204020203" pitchFamily="34" charset="0"/>
              </a:rPr>
              <a:t>Northwest Territories </a:t>
            </a:r>
            <a:r>
              <a:rPr lang="en-US" dirty="0">
                <a:latin typeface="Noto Sans" panose="020B0502040204020203" pitchFamily="34" charset="0"/>
              </a:rPr>
              <a:t>and </a:t>
            </a:r>
            <a:r>
              <a:rPr lang="en-US" b="1" dirty="0">
                <a:latin typeface="Noto Sans" panose="020B0502040204020203" pitchFamily="34" charset="0"/>
              </a:rPr>
              <a:t>British Columbia </a:t>
            </a:r>
            <a:r>
              <a:rPr lang="en-US" dirty="0">
                <a:latin typeface="Noto Sans" panose="020B0502040204020203" pitchFamily="34" charset="0"/>
              </a:rPr>
              <a:t>for a period from </a:t>
            </a:r>
            <a:r>
              <a:rPr lang="en-US" b="1" dirty="0">
                <a:latin typeface="Noto Sans" panose="020B0502040204020203" pitchFamily="34" charset="0"/>
              </a:rPr>
              <a:t>1990 to 2020.</a:t>
            </a:r>
          </a:p>
          <a:p>
            <a:pPr marL="0" indent="0">
              <a:lnSpc>
                <a:spcPct val="110000"/>
              </a:lnSpc>
              <a:buNone/>
            </a:pPr>
            <a:endParaRPr lang="en-US" dirty="0">
              <a:latin typeface="Noto Sans" panose="020B0502040204020203" pitchFamily="34" charset="0"/>
            </a:endParaRPr>
          </a:p>
          <a:p>
            <a:pPr>
              <a:lnSpc>
                <a:spcPct val="110000"/>
              </a:lnSpc>
            </a:pPr>
            <a:r>
              <a:rPr lang="en-US" dirty="0">
                <a:latin typeface="Noto Sans" panose="020B0502040204020203" pitchFamily="34" charset="0"/>
              </a:rPr>
              <a:t>The number of fire incidents is not proportional to the area affected. </a:t>
            </a:r>
          </a:p>
          <a:p>
            <a:pPr marL="0" indent="0">
              <a:lnSpc>
                <a:spcPct val="110000"/>
              </a:lnSpc>
              <a:buNone/>
            </a:pPr>
            <a:endParaRPr lang="en-US" dirty="0">
              <a:latin typeface="Noto Sans" panose="020B0502040204020203" pitchFamily="34" charset="0"/>
            </a:endParaRPr>
          </a:p>
          <a:p>
            <a:pPr>
              <a:lnSpc>
                <a:spcPct val="110000"/>
              </a:lnSpc>
            </a:pPr>
            <a:r>
              <a:rPr lang="en-US" dirty="0">
                <a:latin typeface="Noto Sans" panose="020B0502040204020203" pitchFamily="34" charset="0"/>
              </a:rPr>
              <a:t>For example, the number of forest fires in </a:t>
            </a:r>
            <a:r>
              <a:rPr lang="en-US" b="1" dirty="0">
                <a:latin typeface="Noto Sans" panose="020B0502040204020203" pitchFamily="34" charset="0"/>
              </a:rPr>
              <a:t>Northwest Territories </a:t>
            </a:r>
            <a:r>
              <a:rPr lang="en-US" dirty="0">
                <a:latin typeface="Noto Sans" panose="020B0502040204020203" pitchFamily="34" charset="0"/>
              </a:rPr>
              <a:t>is quite low; however, the area affected is the most. </a:t>
            </a:r>
          </a:p>
          <a:p>
            <a:pPr marL="0" indent="0">
              <a:lnSpc>
                <a:spcPct val="110000"/>
              </a:lnSpc>
              <a:buNone/>
            </a:pPr>
            <a:endParaRPr lang="en-US" dirty="0">
              <a:latin typeface="Noto Sans" panose="020B0502040204020203" pitchFamily="34" charset="0"/>
            </a:endParaRPr>
          </a:p>
          <a:p>
            <a:pPr>
              <a:lnSpc>
                <a:spcPct val="110000"/>
              </a:lnSpc>
            </a:pPr>
            <a:r>
              <a:rPr lang="en-US" dirty="0">
                <a:latin typeface="Noto Sans" panose="020B0502040204020203" pitchFamily="34" charset="0"/>
              </a:rPr>
              <a:t>Similarly, </a:t>
            </a:r>
            <a:r>
              <a:rPr lang="en-US" b="1" dirty="0">
                <a:latin typeface="Noto Sans" panose="020B0502040204020203" pitchFamily="34" charset="0"/>
              </a:rPr>
              <a:t>British Columbia </a:t>
            </a:r>
            <a:r>
              <a:rPr lang="en-US" dirty="0">
                <a:latin typeface="Noto Sans" panose="020B0502040204020203" pitchFamily="34" charset="0"/>
              </a:rPr>
              <a:t>experienced the highest number of forest fires; however, the area affected was comparatively less. </a:t>
            </a:r>
          </a:p>
          <a:p>
            <a:pPr marL="0" indent="0">
              <a:lnSpc>
                <a:spcPct val="110000"/>
              </a:lnSpc>
              <a:buNone/>
            </a:pPr>
            <a:endParaRPr lang="en-US" dirty="0">
              <a:latin typeface="Noto Sans" panose="020B0502040204020203" pitchFamily="34" charset="0"/>
            </a:endParaRPr>
          </a:p>
          <a:p>
            <a:pPr>
              <a:lnSpc>
                <a:spcPct val="110000"/>
              </a:lnSpc>
            </a:pPr>
            <a:r>
              <a:rPr lang="en-US" dirty="0">
                <a:latin typeface="Noto Sans" panose="020B0502040204020203" pitchFamily="34" charset="0"/>
              </a:rPr>
              <a:t>The same can be clearly seen from the following visualization as well.</a:t>
            </a:r>
          </a:p>
          <a:p>
            <a:pPr>
              <a:lnSpc>
                <a:spcPct val="110000"/>
              </a:lnSpc>
            </a:pPr>
            <a:endParaRPr lang="en-US" sz="1100" dirty="0">
              <a:latin typeface="Noto Sans" panose="020B0502040204020203" pitchFamily="34" charset="0"/>
            </a:endParaRPr>
          </a:p>
          <a:p>
            <a:pPr marL="0" indent="0">
              <a:lnSpc>
                <a:spcPct val="110000"/>
              </a:lnSpc>
              <a:buNone/>
            </a:pPr>
            <a:endParaRPr lang="en-IN" sz="1100" dirty="0"/>
          </a:p>
        </p:txBody>
      </p:sp>
    </p:spTree>
    <p:extLst>
      <p:ext uri="{BB962C8B-B14F-4D97-AF65-F5344CB8AC3E}">
        <p14:creationId xmlns:p14="http://schemas.microsoft.com/office/powerpoint/2010/main" val="2592902140"/>
      </p:ext>
    </p:extLst>
  </p:cSld>
  <p:clrMapOvr>
    <a:masterClrMapping/>
  </p:clrMapOvr>
  <mc:AlternateContent xmlns:mc="http://schemas.openxmlformats.org/markup-compatibility/2006" xmlns:p14="http://schemas.microsoft.com/office/powerpoint/2010/main">
    <mc:Choice Requires="p14">
      <p:transition spd="slow" p14:dur="2000" advTm="7937"/>
    </mc:Choice>
    <mc:Fallback xmlns="">
      <p:transition spd="slow" advTm="793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5"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7"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pic>
        <p:nvPicPr>
          <p:cNvPr id="20" name="Picture 4" descr="image">
            <a:extLst>
              <a:ext uri="{FF2B5EF4-FFF2-40B4-BE49-F238E27FC236}">
                <a16:creationId xmlns:a16="http://schemas.microsoft.com/office/drawing/2014/main" id="{9FF08734-5D5B-4E5B-A001-E3ECFEF2D6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7" t="4580" r="610" b="4631"/>
          <a:stretch/>
        </p:blipFill>
        <p:spPr bwMode="auto">
          <a:xfrm>
            <a:off x="865539" y="614254"/>
            <a:ext cx="10581911" cy="5475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299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5"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7"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pic>
        <p:nvPicPr>
          <p:cNvPr id="19" name="Picture 6" descr="image">
            <a:extLst>
              <a:ext uri="{FF2B5EF4-FFF2-40B4-BE49-F238E27FC236}">
                <a16:creationId xmlns:a16="http://schemas.microsoft.com/office/drawing/2014/main" id="{F17116FB-6509-4E68-B24C-F4E1C46DF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14" t="8101" r="16787" b="6835"/>
          <a:stretch/>
        </p:blipFill>
        <p:spPr bwMode="auto">
          <a:xfrm>
            <a:off x="1697862" y="269111"/>
            <a:ext cx="8796276" cy="631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311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4E2B371-A827-48EA-8B90-865872BC3145}"/>
              </a:ext>
            </a:extLst>
          </p:cNvPr>
          <p:cNvSpPr>
            <a:spLocks noGrp="1"/>
          </p:cNvSpPr>
          <p:nvPr>
            <p:ph idx="1"/>
          </p:nvPr>
        </p:nvSpPr>
        <p:spPr>
          <a:xfrm>
            <a:off x="2384806" y="411018"/>
            <a:ext cx="8798314" cy="5858020"/>
          </a:xfrm>
        </p:spPr>
        <p:txBody>
          <a:bodyPr anchor="t">
            <a:normAutofit fontScale="85000" lnSpcReduction="10000"/>
          </a:bodyPr>
          <a:lstStyle/>
          <a:p>
            <a:pPr algn="just"/>
            <a:r>
              <a:rPr lang="en-US" dirty="0">
                <a:effectLst/>
                <a:latin typeface="Noto Sans" panose="020B0502040504020204" pitchFamily="34" charset="0"/>
                <a:ea typeface="Noto Sans" panose="020B0502040504020204" pitchFamily="34" charset="0"/>
                <a:cs typeface="Noto Sans" panose="020B0502040504020204" pitchFamily="34" charset="0"/>
              </a:rPr>
              <a:t>The story point represents a dashboard which presents the year-wise comparison of number of forest fires and area affected by top two causes. This story point also provides a </a:t>
            </a:r>
            <a:r>
              <a:rPr lang="en-US" b="1" dirty="0">
                <a:effectLst/>
                <a:latin typeface="Noto Sans" panose="020B0502040504020204" pitchFamily="34" charset="0"/>
                <a:ea typeface="Noto Sans" panose="020B0502040504020204" pitchFamily="34" charset="0"/>
                <a:cs typeface="Noto Sans" panose="020B0502040504020204" pitchFamily="34" charset="0"/>
              </a:rPr>
              <a:t>dynamic visualization </a:t>
            </a:r>
            <a:r>
              <a:rPr lang="en-US" dirty="0">
                <a:effectLst/>
                <a:latin typeface="Noto Sans" panose="020B0502040504020204" pitchFamily="34" charset="0"/>
                <a:ea typeface="Noto Sans" panose="020B0502040504020204" pitchFamily="34" charset="0"/>
                <a:cs typeface="Noto Sans" panose="020B0502040504020204" pitchFamily="34" charset="0"/>
              </a:rPr>
              <a:t>as it uses a slider for year range and to view the effect of individual causes. The dashboard is used to highlight and filter the data based on year range and causes</a:t>
            </a:r>
          </a:p>
          <a:p>
            <a:pPr marL="0" indent="0" algn="just">
              <a:buNone/>
            </a:pPr>
            <a:endParaRPr lang="en-US" dirty="0">
              <a:effectLst/>
              <a:latin typeface="Noto Sans" panose="020B0502040504020204" pitchFamily="34" charset="0"/>
              <a:ea typeface="Noto Sans" panose="020B0502040504020204" pitchFamily="34" charset="0"/>
              <a:cs typeface="Noto Sans" panose="020B0502040504020204" pitchFamily="34" charset="0"/>
            </a:endParaRPr>
          </a:p>
          <a:p>
            <a:pPr algn="just"/>
            <a:r>
              <a:rPr lang="en-IN" dirty="0">
                <a:latin typeface="Noto Sans" panose="020B0502040504020204" pitchFamily="34" charset="0"/>
                <a:ea typeface="Noto Sans" panose="020B0502040504020204" pitchFamily="34" charset="0"/>
                <a:cs typeface="Noto Sans" panose="020B0502040504020204" pitchFamily="34" charset="0"/>
              </a:rPr>
              <a:t>In terms of area affected, significantly more area is affected due to lightning as compared to human activity. Area affected by human activity had been almost constant all through the given time period whereas a lot of variation can be seen in case of lightening.</a:t>
            </a:r>
          </a:p>
          <a:p>
            <a:pPr marL="0" indent="0" algn="just">
              <a:buNone/>
            </a:pPr>
            <a:endParaRPr lang="en-IN" dirty="0">
              <a:latin typeface="Noto Sans" panose="020B0502040504020204" pitchFamily="34" charset="0"/>
              <a:ea typeface="Noto Sans" panose="020B0502040504020204" pitchFamily="34" charset="0"/>
              <a:cs typeface="Noto Sans" panose="020B0502040504020204" pitchFamily="34" charset="0"/>
            </a:endParaRPr>
          </a:p>
          <a:p>
            <a:pPr algn="just"/>
            <a:r>
              <a:rPr lang="en-US" dirty="0">
                <a:latin typeface="Noto Sans" panose="020B0502040504020204" pitchFamily="34" charset="0"/>
                <a:ea typeface="Noto Sans" panose="020B0502040504020204" pitchFamily="34" charset="0"/>
                <a:cs typeface="Noto Sans" panose="020B0502040504020204" pitchFamily="34" charset="0"/>
              </a:rPr>
              <a:t>The year with the highest area burned was </a:t>
            </a:r>
            <a:r>
              <a:rPr lang="en-US" b="1" dirty="0">
                <a:latin typeface="Noto Sans" panose="020B0502040504020204" pitchFamily="34" charset="0"/>
                <a:ea typeface="Noto Sans" panose="020B0502040504020204" pitchFamily="34" charset="0"/>
                <a:cs typeface="Noto Sans" panose="020B0502040504020204" pitchFamily="34" charset="0"/>
              </a:rPr>
              <a:t>2014,</a:t>
            </a:r>
            <a:r>
              <a:rPr lang="en-US" dirty="0">
                <a:latin typeface="Noto Sans" panose="020B0502040504020204" pitchFamily="34" charset="0"/>
                <a:ea typeface="Noto Sans" panose="020B0502040504020204" pitchFamily="34" charset="0"/>
                <a:cs typeface="Noto Sans" panose="020B0502040504020204" pitchFamily="34" charset="0"/>
              </a:rPr>
              <a:t> with about </a:t>
            </a:r>
            <a:r>
              <a:rPr lang="en-US" b="1" dirty="0">
                <a:latin typeface="Noto Sans" panose="020B0502040504020204" pitchFamily="34" charset="0"/>
                <a:ea typeface="Noto Sans" panose="020B0502040504020204" pitchFamily="34" charset="0"/>
                <a:cs typeface="Noto Sans" panose="020B0502040504020204" pitchFamily="34" charset="0"/>
              </a:rPr>
              <a:t>4.5 million hectares </a:t>
            </a:r>
            <a:r>
              <a:rPr lang="en-US" dirty="0">
                <a:latin typeface="Noto Sans" panose="020B0502040504020204" pitchFamily="34" charset="0"/>
                <a:ea typeface="Noto Sans" panose="020B0502040504020204" pitchFamily="34" charset="0"/>
                <a:cs typeface="Noto Sans" panose="020B0502040504020204" pitchFamily="34" charset="0"/>
              </a:rPr>
              <a:t>(ha) and the year with the smallest area burned was </a:t>
            </a:r>
            <a:r>
              <a:rPr lang="en-US" b="1" dirty="0">
                <a:latin typeface="Noto Sans" panose="020B0502040504020204" pitchFamily="34" charset="0"/>
                <a:ea typeface="Noto Sans" panose="020B0502040504020204" pitchFamily="34" charset="0"/>
                <a:cs typeface="Noto Sans" panose="020B0502040504020204" pitchFamily="34" charset="0"/>
              </a:rPr>
              <a:t>2009</a:t>
            </a:r>
            <a:r>
              <a:rPr lang="en-US" dirty="0">
                <a:latin typeface="Noto Sans" panose="020B0502040504020204" pitchFamily="34" charset="0"/>
                <a:ea typeface="Noto Sans" panose="020B0502040504020204" pitchFamily="34" charset="0"/>
                <a:cs typeface="Noto Sans" panose="020B0502040504020204" pitchFamily="34" charset="0"/>
              </a:rPr>
              <a:t>, with about </a:t>
            </a:r>
            <a:r>
              <a:rPr lang="en-US" b="1" dirty="0">
                <a:latin typeface="Noto Sans" panose="020B0502040504020204" pitchFamily="34" charset="0"/>
                <a:ea typeface="Noto Sans" panose="020B0502040504020204" pitchFamily="34" charset="0"/>
                <a:cs typeface="Noto Sans" panose="020B0502040504020204" pitchFamily="34" charset="0"/>
              </a:rPr>
              <a:t>800,000 ha</a:t>
            </a:r>
            <a:r>
              <a:rPr lang="en-US" dirty="0">
                <a:latin typeface="Noto Sans" panose="020B0502040504020204" pitchFamily="34" charset="0"/>
                <a:ea typeface="Noto Sans" panose="020B0502040504020204" pitchFamily="34" charset="0"/>
                <a:cs typeface="Noto Sans" panose="020B0502040504020204" pitchFamily="34" charset="0"/>
              </a:rPr>
              <a:t>.</a:t>
            </a:r>
          </a:p>
          <a:p>
            <a:pPr marL="0" indent="0" algn="just">
              <a:buNone/>
            </a:pPr>
            <a:endParaRPr lang="en-US" dirty="0">
              <a:latin typeface="Noto Sans" panose="020B0502040504020204" pitchFamily="34" charset="0"/>
              <a:ea typeface="Noto Sans" panose="020B0502040504020204" pitchFamily="34" charset="0"/>
              <a:cs typeface="Noto Sans" panose="020B0502040504020204" pitchFamily="34" charset="0"/>
            </a:endParaRPr>
          </a:p>
          <a:p>
            <a:pPr algn="just"/>
            <a:r>
              <a:rPr lang="en-IN" dirty="0">
                <a:latin typeface="Noto Sans" panose="020B0502040504020204" pitchFamily="34" charset="0"/>
                <a:ea typeface="Noto Sans" panose="020B0502040504020204" pitchFamily="34" charset="0"/>
                <a:cs typeface="Noto Sans" panose="020B0502040504020204" pitchFamily="34" charset="0"/>
              </a:rPr>
              <a:t>In terms of number of fire incidents, numbers are relatively same for both human activities and lightning.</a:t>
            </a:r>
          </a:p>
          <a:p>
            <a:pPr marL="0" indent="0" algn="just">
              <a:buNone/>
            </a:pPr>
            <a:endParaRPr lang="en-IN" dirty="0">
              <a:latin typeface="Noto Sans" panose="020B0502040504020204" pitchFamily="34" charset="0"/>
              <a:ea typeface="Noto Sans" panose="020B0502040504020204" pitchFamily="34" charset="0"/>
              <a:cs typeface="Noto Sans" panose="020B0502040504020204" pitchFamily="34" charset="0"/>
            </a:endParaRPr>
          </a:p>
          <a:p>
            <a:pPr algn="just"/>
            <a:r>
              <a:rPr lang="en-US" dirty="0">
                <a:latin typeface="Noto Sans" panose="020B0502040504020204" pitchFamily="34" charset="0"/>
                <a:ea typeface="Noto Sans" panose="020B0502040504020204" pitchFamily="34" charset="0"/>
                <a:cs typeface="Noto Sans" panose="020B0502040504020204" pitchFamily="34" charset="0"/>
              </a:rPr>
              <a:t>In 2019, there were about </a:t>
            </a:r>
            <a:r>
              <a:rPr lang="en-US" b="1" dirty="0">
                <a:latin typeface="Noto Sans" panose="020B0502040504020204" pitchFamily="34" charset="0"/>
                <a:ea typeface="Noto Sans" panose="020B0502040504020204" pitchFamily="34" charset="0"/>
                <a:cs typeface="Noto Sans" panose="020B0502040504020204" pitchFamily="34" charset="0"/>
              </a:rPr>
              <a:t>4,000 forest fires</a:t>
            </a:r>
            <a:r>
              <a:rPr lang="en-US" dirty="0">
                <a:latin typeface="Noto Sans" panose="020B0502040504020204" pitchFamily="34" charset="0"/>
                <a:ea typeface="Noto Sans" panose="020B0502040504020204" pitchFamily="34" charset="0"/>
                <a:cs typeface="Noto Sans" panose="020B0502040504020204" pitchFamily="34" charset="0"/>
              </a:rPr>
              <a:t>, the smallest annual number of fires since </a:t>
            </a:r>
            <a:r>
              <a:rPr lang="en-US" b="1" dirty="0">
                <a:latin typeface="Noto Sans" panose="020B0502040504020204" pitchFamily="34" charset="0"/>
                <a:ea typeface="Noto Sans" panose="020B0502040504020204" pitchFamily="34" charset="0"/>
                <a:cs typeface="Noto Sans" panose="020B0502040504020204" pitchFamily="34" charset="0"/>
              </a:rPr>
              <a:t>2009 </a:t>
            </a:r>
            <a:r>
              <a:rPr lang="en-US" dirty="0">
                <a:latin typeface="Noto Sans" panose="020B0502040504020204" pitchFamily="34" charset="0"/>
                <a:ea typeface="Noto Sans" panose="020B0502040504020204" pitchFamily="34" charset="0"/>
                <a:cs typeface="Noto Sans" panose="020B0502040504020204" pitchFamily="34" charset="0"/>
              </a:rPr>
              <a:t>and the highest number of wild land fires occurred in </a:t>
            </a:r>
            <a:r>
              <a:rPr lang="en-US" b="1" dirty="0">
                <a:latin typeface="Noto Sans" panose="020B0502040504020204" pitchFamily="34" charset="0"/>
                <a:ea typeface="Noto Sans" panose="020B0502040504020204" pitchFamily="34" charset="0"/>
                <a:cs typeface="Noto Sans" panose="020B0502040504020204" pitchFamily="34" charset="0"/>
              </a:rPr>
              <a:t>2012</a:t>
            </a:r>
            <a:r>
              <a:rPr lang="en-US" dirty="0">
                <a:latin typeface="Noto Sans" panose="020B0502040504020204" pitchFamily="34" charset="0"/>
                <a:ea typeface="Noto Sans" panose="020B0502040504020204" pitchFamily="34" charset="0"/>
                <a:cs typeface="Noto Sans" panose="020B0502040504020204" pitchFamily="34" charset="0"/>
              </a:rPr>
              <a:t>, with about </a:t>
            </a:r>
            <a:r>
              <a:rPr lang="en-US" b="1" dirty="0">
                <a:latin typeface="Noto Sans" panose="020B0502040504020204" pitchFamily="34" charset="0"/>
                <a:ea typeface="Noto Sans" panose="020B0502040504020204" pitchFamily="34" charset="0"/>
                <a:cs typeface="Noto Sans" panose="020B0502040504020204" pitchFamily="34" charset="0"/>
              </a:rPr>
              <a:t>8,000 fires</a:t>
            </a:r>
            <a:r>
              <a:rPr lang="en-US" dirty="0">
                <a:latin typeface="Noto Sans" panose="020B0502040504020204" pitchFamily="34" charset="0"/>
                <a:ea typeface="Noto Sans" panose="020B0502040504020204" pitchFamily="34" charset="0"/>
                <a:cs typeface="Noto Sans" panose="020B0502040504020204" pitchFamily="34" charset="0"/>
              </a:rPr>
              <a:t>.</a:t>
            </a:r>
          </a:p>
        </p:txBody>
      </p:sp>
    </p:spTree>
    <p:extLst>
      <p:ext uri="{BB962C8B-B14F-4D97-AF65-F5344CB8AC3E}">
        <p14:creationId xmlns:p14="http://schemas.microsoft.com/office/powerpoint/2010/main" val="899668185"/>
      </p:ext>
    </p:extLst>
  </p:cSld>
  <p:clrMapOvr>
    <a:masterClrMapping/>
  </p:clrMapOvr>
  <mc:AlternateContent xmlns:mc="http://schemas.openxmlformats.org/markup-compatibility/2006" xmlns:p14="http://schemas.microsoft.com/office/powerpoint/2010/main">
    <mc:Choice Requires="p14">
      <p:transition spd="slow" p14:dur="2000" advTm="7937"/>
    </mc:Choice>
    <mc:Fallback xmlns="">
      <p:transition spd="slow" advTm="793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5"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7"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pic>
        <p:nvPicPr>
          <p:cNvPr id="20" name="Picture 2" descr="image">
            <a:extLst>
              <a:ext uri="{FF2B5EF4-FFF2-40B4-BE49-F238E27FC236}">
                <a16:creationId xmlns:a16="http://schemas.microsoft.com/office/drawing/2014/main" id="{539C409A-50B6-497C-93A6-113E16C6D8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59" r="744" b="3966"/>
          <a:stretch/>
        </p:blipFill>
        <p:spPr bwMode="auto">
          <a:xfrm>
            <a:off x="875817" y="722793"/>
            <a:ext cx="10440365" cy="541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83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4E2B371-A827-48EA-8B90-865872BC3145}"/>
              </a:ext>
            </a:extLst>
          </p:cNvPr>
          <p:cNvSpPr>
            <a:spLocks noGrp="1"/>
          </p:cNvSpPr>
          <p:nvPr>
            <p:ph idx="1"/>
          </p:nvPr>
        </p:nvSpPr>
        <p:spPr>
          <a:xfrm>
            <a:off x="2509450" y="574675"/>
            <a:ext cx="8439538" cy="5771571"/>
          </a:xfrm>
        </p:spPr>
        <p:txBody>
          <a:bodyPr anchor="t">
            <a:normAutofit fontScale="25000" lnSpcReduction="20000"/>
          </a:bodyPr>
          <a:lstStyle/>
          <a:p>
            <a:r>
              <a:rPr lang="en-US" sz="7200" b="0" i="0" dirty="0">
                <a:effectLst/>
                <a:latin typeface="Noto Sans" panose="020B0502040204020203" pitchFamily="34" charset="0"/>
              </a:rPr>
              <a:t>For any given jurisdiction, the area affected due to forest fires is not proportional to the number of fire incidents but depends on the cause of forest fires.</a:t>
            </a:r>
          </a:p>
          <a:p>
            <a:pPr marL="0" indent="0">
              <a:buNone/>
            </a:pPr>
            <a:endParaRPr lang="en-US" sz="7200" b="0" i="0" dirty="0">
              <a:effectLst/>
              <a:latin typeface="Noto Sans" panose="020B0502040204020203" pitchFamily="34" charset="0"/>
            </a:endParaRPr>
          </a:p>
          <a:p>
            <a:r>
              <a:rPr lang="en-US" sz="7200" dirty="0">
                <a:latin typeface="Noto Sans" panose="020B0502040204020203" pitchFamily="34" charset="0"/>
              </a:rPr>
              <a:t>Area affected is greater for province where proportion of forest fires due to lightening is more than fire incidents due to human activity.</a:t>
            </a:r>
          </a:p>
          <a:p>
            <a:pPr marL="0" indent="0">
              <a:buNone/>
            </a:pPr>
            <a:endParaRPr lang="en-US" sz="7200" dirty="0">
              <a:latin typeface="Noto Sans" panose="020B0502040204020203" pitchFamily="34" charset="0"/>
            </a:endParaRPr>
          </a:p>
          <a:p>
            <a:r>
              <a:rPr lang="en-US" sz="7200" dirty="0">
                <a:latin typeface="Noto Sans" panose="020B0502040504020204" pitchFamily="34" charset="0"/>
                <a:ea typeface="Noto Sans" panose="020B0502040504020204" pitchFamily="34" charset="0"/>
                <a:cs typeface="Noto Sans" panose="020B0502040504020204" pitchFamily="34" charset="0"/>
              </a:rPr>
              <a:t>Majority of fire incidents in </a:t>
            </a:r>
            <a:r>
              <a:rPr lang="en-US" sz="7200" b="1" dirty="0">
                <a:latin typeface="Noto Sans" panose="020B0502040504020204" pitchFamily="34" charset="0"/>
                <a:ea typeface="Noto Sans" panose="020B0502040504020204" pitchFamily="34" charset="0"/>
                <a:cs typeface="Noto Sans" panose="020B0502040504020204" pitchFamily="34" charset="0"/>
              </a:rPr>
              <a:t>Northwest Territories </a:t>
            </a:r>
            <a:r>
              <a:rPr lang="en-US" sz="7200" dirty="0">
                <a:latin typeface="Noto Sans" panose="020B0502040504020204" pitchFamily="34" charset="0"/>
                <a:ea typeface="Noto Sans" panose="020B0502040504020204" pitchFamily="34" charset="0"/>
                <a:cs typeface="Noto Sans" panose="020B0502040504020204" pitchFamily="34" charset="0"/>
              </a:rPr>
              <a:t>jurisdiction between 1990 and 2020 were due to </a:t>
            </a:r>
            <a:r>
              <a:rPr lang="en-US" sz="7200" b="1" dirty="0">
                <a:latin typeface="Noto Sans" panose="020B0502040504020204" pitchFamily="34" charset="0"/>
                <a:ea typeface="Noto Sans" panose="020B0502040504020204" pitchFamily="34" charset="0"/>
                <a:cs typeface="Noto Sans" panose="020B0502040504020204" pitchFamily="34" charset="0"/>
              </a:rPr>
              <a:t>lightening</a:t>
            </a:r>
            <a:r>
              <a:rPr lang="en-US" sz="7200" dirty="0">
                <a:latin typeface="Noto Sans" panose="020B0502040504020204" pitchFamily="34" charset="0"/>
                <a:ea typeface="Noto Sans" panose="020B0502040504020204" pitchFamily="34" charset="0"/>
                <a:cs typeface="Noto Sans" panose="020B0502040504020204" pitchFamily="34" charset="0"/>
              </a:rPr>
              <a:t>.</a:t>
            </a:r>
          </a:p>
          <a:p>
            <a:pPr marL="0" indent="0">
              <a:buNone/>
            </a:pPr>
            <a:endParaRPr lang="en-US" sz="7200" dirty="0">
              <a:latin typeface="Noto Sans" panose="020B0502040504020204" pitchFamily="34" charset="0"/>
              <a:ea typeface="Noto Sans" panose="020B0502040504020204" pitchFamily="34" charset="0"/>
              <a:cs typeface="Noto Sans" panose="020B0502040504020204" pitchFamily="34" charset="0"/>
            </a:endParaRPr>
          </a:p>
          <a:p>
            <a:r>
              <a:rPr lang="en-US" sz="7200" dirty="0">
                <a:latin typeface="Noto Sans" panose="020B0502040504020204" pitchFamily="34" charset="0"/>
                <a:ea typeface="Noto Sans" panose="020B0502040504020204" pitchFamily="34" charset="0"/>
                <a:cs typeface="Noto Sans" panose="020B0502040504020204" pitchFamily="34" charset="0"/>
              </a:rPr>
              <a:t>Major proportion of forest fires in </a:t>
            </a:r>
            <a:r>
              <a:rPr lang="en-US" sz="7200" b="1" dirty="0">
                <a:latin typeface="Noto Sans" panose="020B0502040504020204" pitchFamily="34" charset="0"/>
                <a:ea typeface="Noto Sans" panose="020B0502040504020204" pitchFamily="34" charset="0"/>
                <a:cs typeface="Noto Sans" panose="020B0502040504020204" pitchFamily="34" charset="0"/>
              </a:rPr>
              <a:t>Nova Scotia </a:t>
            </a:r>
            <a:r>
              <a:rPr lang="en-US" sz="7200" dirty="0">
                <a:latin typeface="Noto Sans" panose="020B0502040504020204" pitchFamily="34" charset="0"/>
                <a:ea typeface="Noto Sans" panose="020B0502040504020204" pitchFamily="34" charset="0"/>
                <a:cs typeface="Noto Sans" panose="020B0502040504020204" pitchFamily="34" charset="0"/>
              </a:rPr>
              <a:t>and </a:t>
            </a:r>
            <a:r>
              <a:rPr lang="en-US" sz="7200" b="1" dirty="0">
                <a:latin typeface="Noto Sans" panose="020B0502040504020204" pitchFamily="34" charset="0"/>
                <a:ea typeface="Noto Sans" panose="020B0502040504020204" pitchFamily="34" charset="0"/>
                <a:cs typeface="Noto Sans" panose="020B0502040504020204" pitchFamily="34" charset="0"/>
              </a:rPr>
              <a:t>New Brunswick </a:t>
            </a:r>
            <a:r>
              <a:rPr lang="en-US" sz="7200" dirty="0">
                <a:latin typeface="Noto Sans" panose="020B0502040504020204" pitchFamily="34" charset="0"/>
                <a:ea typeface="Noto Sans" panose="020B0502040504020204" pitchFamily="34" charset="0"/>
                <a:cs typeface="Noto Sans" panose="020B0502040504020204" pitchFamily="34" charset="0"/>
              </a:rPr>
              <a:t>between 1990 and 2020 were result of human activities.</a:t>
            </a:r>
          </a:p>
          <a:p>
            <a:pPr marL="0" indent="0">
              <a:buNone/>
            </a:pPr>
            <a:endParaRPr lang="en-US" sz="7200" dirty="0">
              <a:latin typeface="Noto Sans" panose="020B0502040504020204" pitchFamily="34" charset="0"/>
              <a:ea typeface="Noto Sans" panose="020B0502040504020204" pitchFamily="34" charset="0"/>
              <a:cs typeface="Noto Sans" panose="020B0502040504020204" pitchFamily="34" charset="0"/>
            </a:endParaRPr>
          </a:p>
          <a:p>
            <a:r>
              <a:rPr lang="en-US" sz="7200" dirty="0">
                <a:latin typeface="Noto Sans" panose="020B0502040504020204" pitchFamily="34" charset="0"/>
                <a:ea typeface="Noto Sans" panose="020B0502040504020204" pitchFamily="34" charset="0"/>
                <a:cs typeface="Noto Sans" panose="020B0502040504020204" pitchFamily="34" charset="0"/>
              </a:rPr>
              <a:t>Area affected due to fire incidents between </a:t>
            </a:r>
            <a:r>
              <a:rPr lang="en-US" sz="7200" b="1" dirty="0">
                <a:latin typeface="Noto Sans" panose="020B0502040504020204" pitchFamily="34" charset="0"/>
                <a:ea typeface="Noto Sans" panose="020B0502040504020204" pitchFamily="34" charset="0"/>
                <a:cs typeface="Noto Sans" panose="020B0502040504020204" pitchFamily="34" charset="0"/>
              </a:rPr>
              <a:t>1990 </a:t>
            </a:r>
            <a:r>
              <a:rPr lang="en-US" sz="7200" dirty="0">
                <a:latin typeface="Noto Sans" panose="020B0502040504020204" pitchFamily="34" charset="0"/>
                <a:ea typeface="Noto Sans" panose="020B0502040504020204" pitchFamily="34" charset="0"/>
                <a:cs typeface="Noto Sans" panose="020B0502040504020204" pitchFamily="34" charset="0"/>
              </a:rPr>
              <a:t>and </a:t>
            </a:r>
            <a:r>
              <a:rPr lang="en-US" sz="7200" b="1" dirty="0">
                <a:latin typeface="Noto Sans" panose="020B0502040504020204" pitchFamily="34" charset="0"/>
                <a:ea typeface="Noto Sans" panose="020B0502040504020204" pitchFamily="34" charset="0"/>
                <a:cs typeface="Noto Sans" panose="020B0502040504020204" pitchFamily="34" charset="0"/>
              </a:rPr>
              <a:t>2020</a:t>
            </a:r>
            <a:r>
              <a:rPr lang="en-US" sz="7200" dirty="0">
                <a:latin typeface="Noto Sans" panose="020B0502040504020204" pitchFamily="34" charset="0"/>
                <a:ea typeface="Noto Sans" panose="020B0502040504020204" pitchFamily="34" charset="0"/>
                <a:cs typeface="Noto Sans" panose="020B0502040504020204" pitchFamily="34" charset="0"/>
              </a:rPr>
              <a:t> is greatest for </a:t>
            </a:r>
            <a:r>
              <a:rPr lang="en-US" sz="7200" b="1" dirty="0">
                <a:latin typeface="Noto Sans" panose="020B0502040504020204" pitchFamily="34" charset="0"/>
                <a:ea typeface="Noto Sans" panose="020B0502040504020204" pitchFamily="34" charset="0"/>
                <a:cs typeface="Noto Sans" panose="020B0502040504020204" pitchFamily="34" charset="0"/>
              </a:rPr>
              <a:t>Northwest Territories </a:t>
            </a:r>
            <a:r>
              <a:rPr lang="en-US" sz="7200" dirty="0">
                <a:latin typeface="Noto Sans" panose="020B0502040504020204" pitchFamily="34" charset="0"/>
                <a:ea typeface="Noto Sans" panose="020B0502040504020204" pitchFamily="34" charset="0"/>
                <a:cs typeface="Noto Sans" panose="020B0502040504020204" pitchFamily="34" charset="0"/>
              </a:rPr>
              <a:t>and least for </a:t>
            </a:r>
            <a:r>
              <a:rPr lang="en-US" sz="7200" b="1" dirty="0">
                <a:latin typeface="Noto Sans" panose="020B0502040504020204" pitchFamily="34" charset="0"/>
                <a:ea typeface="Noto Sans" panose="020B0502040504020204" pitchFamily="34" charset="0"/>
                <a:cs typeface="Noto Sans" panose="020B0502040504020204" pitchFamily="34" charset="0"/>
              </a:rPr>
              <a:t>New Brunswick </a:t>
            </a:r>
            <a:r>
              <a:rPr lang="en-US" sz="7200" dirty="0">
                <a:latin typeface="Noto Sans" panose="020B0502040504020204" pitchFamily="34" charset="0"/>
                <a:ea typeface="Noto Sans" panose="020B0502040504020204" pitchFamily="34" charset="0"/>
                <a:cs typeface="Noto Sans" panose="020B0502040504020204" pitchFamily="34" charset="0"/>
              </a:rPr>
              <a:t>and </a:t>
            </a:r>
            <a:r>
              <a:rPr lang="en-US" sz="7200" b="1" dirty="0">
                <a:latin typeface="Noto Sans" panose="020B0502040504020204" pitchFamily="34" charset="0"/>
                <a:ea typeface="Noto Sans" panose="020B0502040504020204" pitchFamily="34" charset="0"/>
                <a:cs typeface="Noto Sans" panose="020B0502040504020204" pitchFamily="34" charset="0"/>
              </a:rPr>
              <a:t>Nova Scotia</a:t>
            </a:r>
            <a:r>
              <a:rPr lang="en-US" sz="7200" dirty="0">
                <a:latin typeface="Noto Sans" panose="020B0502040504020204" pitchFamily="34" charset="0"/>
                <a:ea typeface="Noto Sans" panose="020B0502040504020204" pitchFamily="34" charset="0"/>
                <a:cs typeface="Noto Sans" panose="020B0502040504020204" pitchFamily="34" charset="0"/>
              </a:rPr>
              <a:t>.</a:t>
            </a:r>
            <a:endParaRPr lang="en-US" sz="7200" dirty="0">
              <a:latin typeface="Noto Sans" panose="020B0502040204020203" pitchFamily="34" charset="0"/>
            </a:endParaRPr>
          </a:p>
          <a:p>
            <a:pPr marL="0" indent="0">
              <a:buNone/>
            </a:pPr>
            <a:endParaRPr lang="en-US" sz="1100" b="0" i="0" dirty="0">
              <a:effectLst/>
              <a:latin typeface="Noto Sans" panose="020B0502040204020203" pitchFamily="34" charset="0"/>
            </a:endParaRPr>
          </a:p>
          <a:p>
            <a:pPr marL="0" indent="0">
              <a:buNone/>
            </a:pPr>
            <a:endParaRPr lang="en-US" sz="1100" dirty="0">
              <a:latin typeface="Noto Sans" panose="020B0502040204020203" pitchFamily="34" charset="0"/>
            </a:endParaRPr>
          </a:p>
          <a:p>
            <a:pPr marL="0" indent="0">
              <a:lnSpc>
                <a:spcPct val="170000"/>
              </a:lnSpc>
              <a:buNone/>
            </a:pPr>
            <a:endParaRPr lang="en-IN" sz="1100" dirty="0"/>
          </a:p>
        </p:txBody>
      </p:sp>
    </p:spTree>
    <p:extLst>
      <p:ext uri="{BB962C8B-B14F-4D97-AF65-F5344CB8AC3E}">
        <p14:creationId xmlns:p14="http://schemas.microsoft.com/office/powerpoint/2010/main" val="2179342854"/>
      </p:ext>
    </p:extLst>
  </p:cSld>
  <p:clrMapOvr>
    <a:masterClrMapping/>
  </p:clrMapOvr>
  <mc:AlternateContent xmlns:mc="http://schemas.openxmlformats.org/markup-compatibility/2006" xmlns:p14="http://schemas.microsoft.com/office/powerpoint/2010/main">
    <mc:Choice Requires="p14">
      <p:transition spd="slow" p14:dur="2000" advTm="7937"/>
    </mc:Choice>
    <mc:Fallback xmlns="">
      <p:transition spd="slow" advTm="793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4E2B371-A827-48EA-8B90-865872BC3145}"/>
              </a:ext>
            </a:extLst>
          </p:cNvPr>
          <p:cNvSpPr>
            <a:spLocks noGrp="1"/>
          </p:cNvSpPr>
          <p:nvPr>
            <p:ph idx="1"/>
          </p:nvPr>
        </p:nvSpPr>
        <p:spPr>
          <a:xfrm>
            <a:off x="2603114" y="565150"/>
            <a:ext cx="9155499" cy="5816600"/>
          </a:xfrm>
        </p:spPr>
        <p:txBody>
          <a:bodyPr anchor="t">
            <a:normAutofit/>
          </a:bodyPr>
          <a:lstStyle/>
          <a:p>
            <a:pPr marL="0" indent="0">
              <a:buNone/>
            </a:pPr>
            <a:endParaRPr lang="en-US" sz="1600" dirty="0">
              <a:latin typeface="Noto Sans" panose="020B0502040204020203" pitchFamily="34" charset="0"/>
            </a:endParaRPr>
          </a:p>
          <a:p>
            <a:pPr marL="0" indent="0">
              <a:buNone/>
            </a:pPr>
            <a:endParaRPr lang="en-IN" sz="1600" dirty="0"/>
          </a:p>
        </p:txBody>
      </p:sp>
      <p:sp>
        <p:nvSpPr>
          <p:cNvPr id="2" name="TextBox 1">
            <a:extLst>
              <a:ext uri="{FF2B5EF4-FFF2-40B4-BE49-F238E27FC236}">
                <a16:creationId xmlns:a16="http://schemas.microsoft.com/office/drawing/2014/main" id="{AC3C845A-50EC-4DD8-AB6C-2F554E9350A5}"/>
              </a:ext>
            </a:extLst>
          </p:cNvPr>
          <p:cNvSpPr txBox="1"/>
          <p:nvPr/>
        </p:nvSpPr>
        <p:spPr>
          <a:xfrm>
            <a:off x="2333239" y="853062"/>
            <a:ext cx="9392875" cy="461665"/>
          </a:xfrm>
          <a:prstGeom prst="rect">
            <a:avLst/>
          </a:prstGeom>
          <a:noFill/>
        </p:spPr>
        <p:txBody>
          <a:bodyPr wrap="square" rtlCol="0">
            <a:spAutoFit/>
          </a:bodyPr>
          <a:lstStyle/>
          <a:p>
            <a:r>
              <a:rPr lang="en-US" sz="2400" b="1" dirty="0">
                <a:latin typeface="Noto Sans" panose="020B0502040504020204" pitchFamily="34" charset="0"/>
                <a:ea typeface="Noto Sans" panose="020B0502040504020204" pitchFamily="34" charset="0"/>
                <a:cs typeface="Noto Sans" panose="020B0502040504020204" pitchFamily="34" charset="0"/>
              </a:rPr>
              <a:t>CONCLUSION</a:t>
            </a:r>
            <a:endParaRPr lang="en-CA" sz="2400" b="1" dirty="0">
              <a:latin typeface="Noto Sans" panose="020B0502040504020204" pitchFamily="34" charset="0"/>
              <a:ea typeface="Noto Sans" panose="020B0502040504020204" pitchFamily="34" charset="0"/>
              <a:cs typeface="Noto Sans" panose="020B0502040504020204" pitchFamily="34" charset="0"/>
            </a:endParaRPr>
          </a:p>
        </p:txBody>
      </p:sp>
      <p:sp>
        <p:nvSpPr>
          <p:cNvPr id="32" name="TextBox 31">
            <a:extLst>
              <a:ext uri="{FF2B5EF4-FFF2-40B4-BE49-F238E27FC236}">
                <a16:creationId xmlns:a16="http://schemas.microsoft.com/office/drawing/2014/main" id="{B798048C-7287-4D9B-849A-7ED77158DBF9}"/>
              </a:ext>
            </a:extLst>
          </p:cNvPr>
          <p:cNvSpPr txBox="1"/>
          <p:nvPr/>
        </p:nvSpPr>
        <p:spPr>
          <a:xfrm>
            <a:off x="2333238" y="1925483"/>
            <a:ext cx="7914075" cy="3139321"/>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latin typeface="Noto Sans" panose="020B0502040204020203" pitchFamily="34" charset="0"/>
              </a:rPr>
              <a:t>There is </a:t>
            </a:r>
            <a:r>
              <a:rPr lang="en-US" sz="1800" b="1" dirty="0">
                <a:latin typeface="Noto Sans" panose="020B0502040204020203" pitchFamily="34" charset="0"/>
              </a:rPr>
              <a:t>no relation </a:t>
            </a:r>
            <a:r>
              <a:rPr lang="en-US" sz="1800" dirty="0">
                <a:latin typeface="Noto Sans" panose="020B0502040204020203" pitchFamily="34" charset="0"/>
              </a:rPr>
              <a:t>in </a:t>
            </a:r>
            <a:r>
              <a:rPr lang="en-US" sz="1800" b="1" dirty="0">
                <a:latin typeface="Noto Sans" panose="020B0502040204020203" pitchFamily="34" charset="0"/>
              </a:rPr>
              <a:t>number of forest fires </a:t>
            </a:r>
            <a:r>
              <a:rPr lang="en-US" sz="1800" dirty="0">
                <a:latin typeface="Noto Sans" panose="020B0502040204020203" pitchFamily="34" charset="0"/>
              </a:rPr>
              <a:t>and </a:t>
            </a:r>
            <a:r>
              <a:rPr lang="en-US" sz="1800" b="1" dirty="0">
                <a:latin typeface="Noto Sans" panose="020B0502040204020203" pitchFamily="34" charset="0"/>
              </a:rPr>
              <a:t>area affected </a:t>
            </a:r>
            <a:r>
              <a:rPr lang="en-US" sz="1800" dirty="0">
                <a:latin typeface="Noto Sans" panose="020B0502040204020203" pitchFamily="34" charset="0"/>
              </a:rPr>
              <a:t>in various jurisdictions of Canada for the period between 1990 and 2020.</a:t>
            </a:r>
          </a:p>
          <a:p>
            <a:pPr algn="just"/>
            <a:endParaRPr lang="en-US" sz="1800" dirty="0">
              <a:latin typeface="Noto Sans" panose="020B0502040204020203" pitchFamily="34" charset="0"/>
            </a:endParaRPr>
          </a:p>
          <a:p>
            <a:pPr algn="just"/>
            <a:endParaRPr lang="en-US" sz="1800" dirty="0">
              <a:latin typeface="Noto Sans" panose="020B0502040204020203" pitchFamily="34" charset="0"/>
            </a:endParaRPr>
          </a:p>
          <a:p>
            <a:pPr marL="285750" indent="-285750" algn="just">
              <a:buFont typeface="Wingdings" panose="05000000000000000000" pitchFamily="2" charset="2"/>
              <a:buChar char="§"/>
            </a:pPr>
            <a:r>
              <a:rPr lang="en-US" sz="1800" dirty="0">
                <a:latin typeface="Noto Sans" panose="020B0502040204020203" pitchFamily="34" charset="0"/>
              </a:rPr>
              <a:t>Number of forest fires caused by human activities and lightening are approximately the same.</a:t>
            </a:r>
          </a:p>
          <a:p>
            <a:pPr marL="285750" indent="-285750" algn="just">
              <a:buFont typeface="Wingdings" panose="05000000000000000000" pitchFamily="2" charset="2"/>
              <a:buChar char="§"/>
            </a:pPr>
            <a:endParaRPr lang="en-US" sz="1800" dirty="0">
              <a:latin typeface="Noto Sans" panose="020B0502040204020203" pitchFamily="34" charset="0"/>
            </a:endParaRPr>
          </a:p>
          <a:p>
            <a:pPr algn="just"/>
            <a:endParaRPr lang="en-US" sz="1800" dirty="0">
              <a:latin typeface="Noto Sans" panose="020B0502040204020203" pitchFamily="34" charset="0"/>
            </a:endParaRPr>
          </a:p>
          <a:p>
            <a:pPr marL="285750" indent="-285750" algn="just">
              <a:buFont typeface="Wingdings" panose="05000000000000000000" pitchFamily="2" charset="2"/>
              <a:buChar char="§"/>
            </a:pPr>
            <a:r>
              <a:rPr lang="en-US" sz="1800" dirty="0">
                <a:latin typeface="Noto Sans" panose="020B0502040204020203" pitchFamily="34" charset="0"/>
              </a:rPr>
              <a:t>The impact caused by lightening is significantly more as the area affected is the most.</a:t>
            </a:r>
            <a:endParaRPr lang="en-CA" sz="1800" dirty="0">
              <a:latin typeface="Noto Sans" panose="020B0502040204020203" pitchFamily="34" charset="0"/>
            </a:endParaRPr>
          </a:p>
        </p:txBody>
      </p:sp>
    </p:spTree>
    <p:extLst>
      <p:ext uri="{BB962C8B-B14F-4D97-AF65-F5344CB8AC3E}">
        <p14:creationId xmlns:p14="http://schemas.microsoft.com/office/powerpoint/2010/main" val="4054441938"/>
      </p:ext>
    </p:extLst>
  </p:cSld>
  <p:clrMapOvr>
    <a:masterClrMapping/>
  </p:clrMapOvr>
  <mc:AlternateContent xmlns:mc="http://schemas.openxmlformats.org/markup-compatibility/2006" xmlns:p14="http://schemas.microsoft.com/office/powerpoint/2010/main">
    <mc:Choice Requires="p14">
      <p:transition spd="slow" p14:dur="2000" advTm="7937"/>
    </mc:Choice>
    <mc:Fallback xmlns="">
      <p:transition spd="slow" advTm="793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4E2B371-A827-48EA-8B90-865872BC3145}"/>
              </a:ext>
            </a:extLst>
          </p:cNvPr>
          <p:cNvSpPr>
            <a:spLocks noGrp="1"/>
          </p:cNvSpPr>
          <p:nvPr>
            <p:ph idx="1"/>
          </p:nvPr>
        </p:nvSpPr>
        <p:spPr>
          <a:xfrm>
            <a:off x="2603114" y="565150"/>
            <a:ext cx="9155499" cy="5816600"/>
          </a:xfrm>
        </p:spPr>
        <p:txBody>
          <a:bodyPr anchor="t">
            <a:normAutofit/>
          </a:bodyPr>
          <a:lstStyle/>
          <a:p>
            <a:pPr marL="0" indent="0">
              <a:buNone/>
            </a:pPr>
            <a:endParaRPr lang="en-US" sz="1600" dirty="0">
              <a:latin typeface="Noto Sans" panose="020B0502040204020203" pitchFamily="34" charset="0"/>
            </a:endParaRPr>
          </a:p>
          <a:p>
            <a:pPr marL="0" indent="0">
              <a:buNone/>
            </a:pPr>
            <a:endParaRPr lang="en-IN" sz="1600" dirty="0"/>
          </a:p>
        </p:txBody>
      </p:sp>
      <p:sp>
        <p:nvSpPr>
          <p:cNvPr id="2" name="TextBox 1">
            <a:extLst>
              <a:ext uri="{FF2B5EF4-FFF2-40B4-BE49-F238E27FC236}">
                <a16:creationId xmlns:a16="http://schemas.microsoft.com/office/drawing/2014/main" id="{AC3C845A-50EC-4DD8-AB6C-2F554E9350A5}"/>
              </a:ext>
            </a:extLst>
          </p:cNvPr>
          <p:cNvSpPr txBox="1"/>
          <p:nvPr/>
        </p:nvSpPr>
        <p:spPr>
          <a:xfrm>
            <a:off x="2333239" y="853062"/>
            <a:ext cx="9392875" cy="461665"/>
          </a:xfrm>
          <a:prstGeom prst="rect">
            <a:avLst/>
          </a:prstGeom>
          <a:noFill/>
        </p:spPr>
        <p:txBody>
          <a:bodyPr wrap="square" rtlCol="0">
            <a:spAutoFit/>
          </a:bodyPr>
          <a:lstStyle/>
          <a:p>
            <a:r>
              <a:rPr lang="en-US" sz="2400" b="1" dirty="0">
                <a:latin typeface="Noto Sans" panose="020B0502040504020204" pitchFamily="34" charset="0"/>
                <a:ea typeface="Noto Sans" panose="020B0502040504020204" pitchFamily="34" charset="0"/>
                <a:cs typeface="Noto Sans" panose="020B0502040504020204" pitchFamily="34" charset="0"/>
              </a:rPr>
              <a:t>RECOMMENDATIONS</a:t>
            </a:r>
            <a:endParaRPr lang="en-CA" sz="2400" b="1" dirty="0">
              <a:latin typeface="Noto Sans" panose="020B0502040504020204" pitchFamily="34" charset="0"/>
              <a:ea typeface="Noto Sans" panose="020B0502040504020204" pitchFamily="34" charset="0"/>
              <a:cs typeface="Noto Sans" panose="020B0502040504020204" pitchFamily="34" charset="0"/>
            </a:endParaRPr>
          </a:p>
        </p:txBody>
      </p:sp>
      <p:sp>
        <p:nvSpPr>
          <p:cNvPr id="32" name="TextBox 31">
            <a:extLst>
              <a:ext uri="{FF2B5EF4-FFF2-40B4-BE49-F238E27FC236}">
                <a16:creationId xmlns:a16="http://schemas.microsoft.com/office/drawing/2014/main" id="{B798048C-7287-4D9B-849A-7ED77158DBF9}"/>
              </a:ext>
            </a:extLst>
          </p:cNvPr>
          <p:cNvSpPr txBox="1"/>
          <p:nvPr/>
        </p:nvSpPr>
        <p:spPr>
          <a:xfrm>
            <a:off x="2333239" y="1925483"/>
            <a:ext cx="6061461" cy="4247317"/>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Noto Sans" panose="020B0502040204020203" pitchFamily="34" charset="0"/>
              </a:rPr>
              <a:t>Enhance firefighting capacity which includes strategic resource management</a:t>
            </a:r>
            <a:endParaRPr lang="en-US" sz="1800" dirty="0">
              <a:latin typeface="Noto Sans" panose="020B0502040204020203" pitchFamily="34" charset="0"/>
            </a:endParaRPr>
          </a:p>
          <a:p>
            <a:pPr algn="just"/>
            <a:endParaRPr lang="en-US" sz="1800" dirty="0">
              <a:latin typeface="Noto Sans" panose="020B0502040204020203" pitchFamily="34" charset="0"/>
            </a:endParaRPr>
          </a:p>
          <a:p>
            <a:pPr marL="285750" indent="-285750" algn="just">
              <a:buFont typeface="Wingdings" panose="05000000000000000000" pitchFamily="2" charset="2"/>
              <a:buChar char="§"/>
            </a:pPr>
            <a:r>
              <a:rPr lang="en-US" sz="1800" dirty="0">
                <a:latin typeface="Noto Sans" panose="020B0502040204020203" pitchFamily="34" charset="0"/>
              </a:rPr>
              <a:t>Renewing critical assets</a:t>
            </a:r>
          </a:p>
          <a:p>
            <a:pPr algn="just"/>
            <a:endParaRPr lang="en-US" sz="1800" dirty="0">
              <a:latin typeface="Noto Sans" panose="020B0502040204020203" pitchFamily="34" charset="0"/>
            </a:endParaRPr>
          </a:p>
          <a:p>
            <a:pPr marL="285750" indent="-285750" algn="just">
              <a:buFont typeface="Wingdings" panose="05000000000000000000" pitchFamily="2" charset="2"/>
              <a:buChar char="§"/>
            </a:pPr>
            <a:r>
              <a:rPr lang="en-CA" dirty="0">
                <a:latin typeface="Noto Sans" panose="020B0502040204020203" pitchFamily="34" charset="0"/>
              </a:rPr>
              <a:t>Maintaining or replacing critical infrastructure </a:t>
            </a:r>
          </a:p>
          <a:p>
            <a:pPr algn="just"/>
            <a:endParaRPr lang="en-CA" dirty="0">
              <a:latin typeface="Noto Sans" panose="020B0502040204020203" pitchFamily="34" charset="0"/>
            </a:endParaRPr>
          </a:p>
          <a:p>
            <a:pPr marL="285750" indent="-285750" algn="just">
              <a:buFont typeface="Wingdings" panose="05000000000000000000" pitchFamily="2" charset="2"/>
              <a:buChar char="§"/>
            </a:pPr>
            <a:r>
              <a:rPr lang="en-CA" dirty="0">
                <a:latin typeface="Noto Sans" panose="020B0502040204020203" pitchFamily="34" charset="0"/>
              </a:rPr>
              <a:t>Developing innovative solutions to overcome human resource challenges </a:t>
            </a:r>
          </a:p>
          <a:p>
            <a:pPr algn="just"/>
            <a:endParaRPr lang="en-CA" dirty="0">
              <a:latin typeface="Noto Sans" panose="020B0502040204020203" pitchFamily="34" charset="0"/>
            </a:endParaRPr>
          </a:p>
          <a:p>
            <a:pPr marL="285750" indent="-285750" algn="just">
              <a:buFont typeface="Wingdings" panose="05000000000000000000" pitchFamily="2" charset="2"/>
              <a:buChar char="§"/>
            </a:pPr>
            <a:r>
              <a:rPr lang="en-CA" dirty="0">
                <a:latin typeface="Noto Sans" panose="020B0502040204020203" pitchFamily="34" charset="0"/>
              </a:rPr>
              <a:t>Departments should combine efforts to attain shared goals</a:t>
            </a:r>
          </a:p>
          <a:p>
            <a:pPr algn="just"/>
            <a:endParaRPr lang="en-CA" dirty="0">
              <a:latin typeface="Noto Sans" panose="020B0502040204020203" pitchFamily="34" charset="0"/>
            </a:endParaRPr>
          </a:p>
          <a:p>
            <a:pPr marL="285750" indent="-285750" algn="just">
              <a:buFont typeface="Wingdings" panose="05000000000000000000" pitchFamily="2" charset="2"/>
              <a:buChar char="§"/>
            </a:pPr>
            <a:r>
              <a:rPr lang="en-CA" dirty="0">
                <a:latin typeface="Noto Sans" panose="020B0502040204020203" pitchFamily="34" charset="0"/>
              </a:rPr>
              <a:t>Enhance commitment to Fire Smart and increase preparedness capacity </a:t>
            </a:r>
          </a:p>
        </p:txBody>
      </p:sp>
      <p:pic>
        <p:nvPicPr>
          <p:cNvPr id="34" name="Picture 33">
            <a:extLst>
              <a:ext uri="{FF2B5EF4-FFF2-40B4-BE49-F238E27FC236}">
                <a16:creationId xmlns:a16="http://schemas.microsoft.com/office/drawing/2014/main" id="{C42E8AF7-E4B2-431D-8D1F-197F8010086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767558" y="2432304"/>
            <a:ext cx="2932349" cy="2842958"/>
          </a:xfrm>
          <a:prstGeom prst="rect">
            <a:avLst/>
          </a:prstGeom>
        </p:spPr>
      </p:pic>
    </p:spTree>
    <p:extLst>
      <p:ext uri="{BB962C8B-B14F-4D97-AF65-F5344CB8AC3E}">
        <p14:creationId xmlns:p14="http://schemas.microsoft.com/office/powerpoint/2010/main" val="3496324811"/>
      </p:ext>
    </p:extLst>
  </p:cSld>
  <p:clrMapOvr>
    <a:masterClrMapping/>
  </p:clrMapOvr>
  <mc:AlternateContent xmlns:mc="http://schemas.openxmlformats.org/markup-compatibility/2006" xmlns:p14="http://schemas.microsoft.com/office/powerpoint/2010/main">
    <mc:Choice Requires="p14">
      <p:transition spd="slow" p14:dur="2000" advTm="7937"/>
    </mc:Choice>
    <mc:Fallback xmlns="">
      <p:transition spd="slow" advTm="793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37" name="Group 120">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338"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4"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5"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39"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40"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41"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42"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43"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3"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4"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0"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42" name="Group 141">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43" name="Rectangle 142">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4" name="Isosceles Triangle 143">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 name="Rectangle 144">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47" name="Rectangle 146">
            <a:extLst>
              <a:ext uri="{FF2B5EF4-FFF2-40B4-BE49-F238E27FC236}">
                <a16:creationId xmlns:a16="http://schemas.microsoft.com/office/drawing/2014/main" id="{5A3952F4-CEEF-450F-BDC5-CF312F59B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a16="http://schemas.microsoft.com/office/drawing/2014/main" id="{0D4DA78C-0C4B-4D8A-B55A-A282B7167E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0" name="Freeform 5">
              <a:extLst>
                <a:ext uri="{FF2B5EF4-FFF2-40B4-BE49-F238E27FC236}">
                  <a16:creationId xmlns:a16="http://schemas.microsoft.com/office/drawing/2014/main" id="{7ECF73DA-C76A-4916-B98E-A7BCDC621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6">
              <a:extLst>
                <a:ext uri="{FF2B5EF4-FFF2-40B4-BE49-F238E27FC236}">
                  <a16:creationId xmlns:a16="http://schemas.microsoft.com/office/drawing/2014/main" id="{7D9C77C3-B503-45A3-8D26-D0C1937605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7">
              <a:extLst>
                <a:ext uri="{FF2B5EF4-FFF2-40B4-BE49-F238E27FC236}">
                  <a16:creationId xmlns:a16="http://schemas.microsoft.com/office/drawing/2014/main" id="{69473FFE-1F72-4D1A-B3CF-EA3AB83333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8">
              <a:extLst>
                <a:ext uri="{FF2B5EF4-FFF2-40B4-BE49-F238E27FC236}">
                  <a16:creationId xmlns:a16="http://schemas.microsoft.com/office/drawing/2014/main" id="{92D28C2F-AA3A-4AE4-A363-CDAAD69035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9">
              <a:extLst>
                <a:ext uri="{FF2B5EF4-FFF2-40B4-BE49-F238E27FC236}">
                  <a16:creationId xmlns:a16="http://schemas.microsoft.com/office/drawing/2014/main" id="{23FB7128-453B-4B41-B6C4-08DD8E0B4F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0">
              <a:extLst>
                <a:ext uri="{FF2B5EF4-FFF2-40B4-BE49-F238E27FC236}">
                  <a16:creationId xmlns:a16="http://schemas.microsoft.com/office/drawing/2014/main" id="{6880E309-1912-4236-B9B3-BEADC589C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1">
              <a:extLst>
                <a:ext uri="{FF2B5EF4-FFF2-40B4-BE49-F238E27FC236}">
                  <a16:creationId xmlns:a16="http://schemas.microsoft.com/office/drawing/2014/main" id="{B3581478-F786-431D-8338-BC92579278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12">
              <a:extLst>
                <a:ext uri="{FF2B5EF4-FFF2-40B4-BE49-F238E27FC236}">
                  <a16:creationId xmlns:a16="http://schemas.microsoft.com/office/drawing/2014/main" id="{C2F3C25E-0AD0-40B1-9A53-803E311EB6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3">
              <a:extLst>
                <a:ext uri="{FF2B5EF4-FFF2-40B4-BE49-F238E27FC236}">
                  <a16:creationId xmlns:a16="http://schemas.microsoft.com/office/drawing/2014/main" id="{254A4092-09A9-4534-9FB7-E8C43BAFE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4">
              <a:extLst>
                <a:ext uri="{FF2B5EF4-FFF2-40B4-BE49-F238E27FC236}">
                  <a16:creationId xmlns:a16="http://schemas.microsoft.com/office/drawing/2014/main" id="{17DC81C3-0AAE-4C51-AC1E-9C52D9D6E3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
              <a:extLst>
                <a:ext uri="{FF2B5EF4-FFF2-40B4-BE49-F238E27FC236}">
                  <a16:creationId xmlns:a16="http://schemas.microsoft.com/office/drawing/2014/main" id="{ECF228EB-7CAF-48CA-91FF-7F90D38D10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03F69F28-F451-40B8-B537-50B2F600CC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7">
              <a:extLst>
                <a:ext uri="{FF2B5EF4-FFF2-40B4-BE49-F238E27FC236}">
                  <a16:creationId xmlns:a16="http://schemas.microsoft.com/office/drawing/2014/main" id="{54488737-013B-4318-BC67-434AD28B58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18">
              <a:extLst>
                <a:ext uri="{FF2B5EF4-FFF2-40B4-BE49-F238E27FC236}">
                  <a16:creationId xmlns:a16="http://schemas.microsoft.com/office/drawing/2014/main" id="{389B1C22-A68B-4C03-801D-CC83D731C7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9">
              <a:extLst>
                <a:ext uri="{FF2B5EF4-FFF2-40B4-BE49-F238E27FC236}">
                  <a16:creationId xmlns:a16="http://schemas.microsoft.com/office/drawing/2014/main" id="{D567BE50-5D40-4D8A-8152-F226B9A5E9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20">
              <a:extLst>
                <a:ext uri="{FF2B5EF4-FFF2-40B4-BE49-F238E27FC236}">
                  <a16:creationId xmlns:a16="http://schemas.microsoft.com/office/drawing/2014/main" id="{7DC52B42-3DD8-4619-B5D5-B2F32AB35C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21">
              <a:extLst>
                <a:ext uri="{FF2B5EF4-FFF2-40B4-BE49-F238E27FC236}">
                  <a16:creationId xmlns:a16="http://schemas.microsoft.com/office/drawing/2014/main" id="{5C0D071D-8745-4FB3-A5F7-419D25938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22">
              <a:extLst>
                <a:ext uri="{FF2B5EF4-FFF2-40B4-BE49-F238E27FC236}">
                  <a16:creationId xmlns:a16="http://schemas.microsoft.com/office/drawing/2014/main" id="{CFA10117-7DD4-43E8-83FA-D7EE3F5C8E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23">
              <a:extLst>
                <a:ext uri="{FF2B5EF4-FFF2-40B4-BE49-F238E27FC236}">
                  <a16:creationId xmlns:a16="http://schemas.microsoft.com/office/drawing/2014/main" id="{EDEC1EC1-629B-49D7-98BA-406E23FAE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a:extLst>
              <a:ext uri="{FF2B5EF4-FFF2-40B4-BE49-F238E27FC236}">
                <a16:creationId xmlns:a16="http://schemas.microsoft.com/office/drawing/2014/main" id="{73715383-73C4-4901-AFA5-0102295EA9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58942" y="3893141"/>
            <a:ext cx="5648782" cy="1771275"/>
            <a:chOff x="3258942" y="3893141"/>
            <a:chExt cx="5648782" cy="1771275"/>
          </a:xfrm>
        </p:grpSpPr>
        <p:sp>
          <p:nvSpPr>
            <p:cNvPr id="171" name="Isosceles Triangle 39">
              <a:extLst>
                <a:ext uri="{FF2B5EF4-FFF2-40B4-BE49-F238E27FC236}">
                  <a16:creationId xmlns:a16="http://schemas.microsoft.com/office/drawing/2014/main" id="{5D140808-42E8-4A10-B128-BA2755565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76C84F0D-C481-4C9A-914C-85BCC2C6F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58942" y="3893141"/>
              <a:ext cx="5648782"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6F61FA2A-8DBF-4964-BF2D-7BB2B772F664}"/>
              </a:ext>
            </a:extLst>
          </p:cNvPr>
          <p:cNvSpPr txBox="1"/>
          <p:nvPr/>
        </p:nvSpPr>
        <p:spPr>
          <a:xfrm>
            <a:off x="3341238" y="3980237"/>
            <a:ext cx="5495069" cy="727748"/>
          </a:xfrm>
          <a:prstGeom prst="rect">
            <a:avLst/>
          </a:prstGeom>
        </p:spPr>
        <p:txBody>
          <a:bodyPr vert="horz" lIns="228600" tIns="228600" rIns="228600" bIns="0" rtlCol="0" anchor="b">
            <a:normAutofit/>
          </a:bodyPr>
          <a:lstStyle/>
          <a:p>
            <a:pPr algn="ctr" defTabSz="914400">
              <a:lnSpc>
                <a:spcPct val="80000"/>
              </a:lnSpc>
              <a:spcBef>
                <a:spcPct val="0"/>
              </a:spcBef>
              <a:spcAft>
                <a:spcPts val="600"/>
              </a:spcAft>
            </a:pPr>
            <a:r>
              <a:rPr lang="en-US" sz="3700" spc="-150">
                <a:solidFill>
                  <a:srgbClr val="FFFEFF"/>
                </a:solidFill>
                <a:latin typeface="+mj-lt"/>
                <a:ea typeface="+mj-ea"/>
                <a:cs typeface="+mj-cs"/>
              </a:rPr>
              <a:t>THANK YOU</a:t>
            </a:r>
            <a:endParaRPr lang="en-US" sz="3700" spc="-150" dirty="0">
              <a:solidFill>
                <a:srgbClr val="FFFEFF"/>
              </a:solidFill>
              <a:latin typeface="+mj-lt"/>
              <a:ea typeface="+mj-ea"/>
              <a:cs typeface="+mj-cs"/>
            </a:endParaRPr>
          </a:p>
        </p:txBody>
      </p:sp>
      <p:sp>
        <p:nvSpPr>
          <p:cNvPr id="174" name="Rectangle 173">
            <a:extLst>
              <a:ext uri="{FF2B5EF4-FFF2-40B4-BE49-F238E27FC236}">
                <a16:creationId xmlns:a16="http://schemas.microsoft.com/office/drawing/2014/main" id="{6FC59711-2B1C-40F1-BD85-80BE44EA6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58942" y="1177047"/>
            <a:ext cx="5648782" cy="2623954"/>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a:extLst>
              <a:ext uri="{FF2B5EF4-FFF2-40B4-BE49-F238E27FC236}">
                <a16:creationId xmlns:a16="http://schemas.microsoft.com/office/drawing/2014/main" id="{E6A59E30-D235-4386-8383-ED4D00389E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5464" y="1344133"/>
            <a:ext cx="3164800" cy="2289685"/>
          </a:xfrm>
          <a:prstGeom prst="rect">
            <a:avLst/>
          </a:prstGeom>
          <a:noFill/>
          <a:ln w="127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238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4E2B371-A827-48EA-8B90-865872BC3145}"/>
              </a:ext>
            </a:extLst>
          </p:cNvPr>
          <p:cNvSpPr>
            <a:spLocks noGrp="1"/>
          </p:cNvSpPr>
          <p:nvPr>
            <p:ph idx="1"/>
          </p:nvPr>
        </p:nvSpPr>
        <p:spPr>
          <a:xfrm>
            <a:off x="2603114" y="565150"/>
            <a:ext cx="9155499" cy="5816600"/>
          </a:xfrm>
        </p:spPr>
        <p:txBody>
          <a:bodyPr anchor="t">
            <a:normAutofit/>
          </a:bodyPr>
          <a:lstStyle/>
          <a:p>
            <a:pPr marL="0" indent="0">
              <a:buNone/>
            </a:pPr>
            <a:endParaRPr lang="en-US" sz="1600" dirty="0">
              <a:latin typeface="Noto Sans" panose="020B0502040204020203" pitchFamily="34" charset="0"/>
            </a:endParaRPr>
          </a:p>
          <a:p>
            <a:pPr marL="0" indent="0">
              <a:buNone/>
            </a:pPr>
            <a:endParaRPr lang="en-IN" sz="1600" dirty="0"/>
          </a:p>
        </p:txBody>
      </p:sp>
      <p:sp>
        <p:nvSpPr>
          <p:cNvPr id="2" name="TextBox 1">
            <a:extLst>
              <a:ext uri="{FF2B5EF4-FFF2-40B4-BE49-F238E27FC236}">
                <a16:creationId xmlns:a16="http://schemas.microsoft.com/office/drawing/2014/main" id="{AC3C845A-50EC-4DD8-AB6C-2F554E9350A5}"/>
              </a:ext>
            </a:extLst>
          </p:cNvPr>
          <p:cNvSpPr txBox="1"/>
          <p:nvPr/>
        </p:nvSpPr>
        <p:spPr>
          <a:xfrm>
            <a:off x="2333239" y="853062"/>
            <a:ext cx="9392875" cy="461665"/>
          </a:xfrm>
          <a:prstGeom prst="rect">
            <a:avLst/>
          </a:prstGeom>
          <a:noFill/>
        </p:spPr>
        <p:txBody>
          <a:bodyPr wrap="square" rtlCol="0">
            <a:spAutoFit/>
          </a:bodyPr>
          <a:lstStyle/>
          <a:p>
            <a:r>
              <a:rPr lang="en-US" sz="2400" b="1" dirty="0">
                <a:latin typeface="Noto Sans" panose="020B0502040504020204" pitchFamily="34" charset="0"/>
                <a:ea typeface="Noto Sans" panose="020B0502040504020204" pitchFamily="34" charset="0"/>
                <a:cs typeface="Noto Sans" panose="020B0502040504020204" pitchFamily="34" charset="0"/>
              </a:rPr>
              <a:t>AUDIENCE</a:t>
            </a:r>
            <a:endParaRPr lang="en-CA" sz="2400" b="1" dirty="0">
              <a:latin typeface="Noto Sans" panose="020B0502040504020204" pitchFamily="34" charset="0"/>
              <a:ea typeface="Noto Sans" panose="020B0502040504020204" pitchFamily="34" charset="0"/>
              <a:cs typeface="Noto Sans" panose="020B0502040504020204" pitchFamily="34" charset="0"/>
            </a:endParaRPr>
          </a:p>
        </p:txBody>
      </p:sp>
      <p:pic>
        <p:nvPicPr>
          <p:cNvPr id="1028" name="Picture 4" descr="image">
            <a:extLst>
              <a:ext uri="{FF2B5EF4-FFF2-40B4-BE49-F238E27FC236}">
                <a16:creationId xmlns:a16="http://schemas.microsoft.com/office/drawing/2014/main" id="{1825D075-89A0-49E0-B3BC-0929DC1D1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335" y="3824544"/>
            <a:ext cx="6908115" cy="14502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omen in Wind Statement to UNFCCC Adaptation Committee on Gender  Mainstreaming - Global Wind Energy Council">
            <a:extLst>
              <a:ext uri="{FF2B5EF4-FFF2-40B4-BE49-F238E27FC236}">
                <a16:creationId xmlns:a16="http://schemas.microsoft.com/office/drawing/2014/main" id="{280CD10E-2AAA-47CC-8240-9D4BF165E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3930" y="3760880"/>
            <a:ext cx="2751484" cy="147152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798048C-7287-4D9B-849A-7ED77158DBF9}"/>
              </a:ext>
            </a:extLst>
          </p:cNvPr>
          <p:cNvSpPr txBox="1"/>
          <p:nvPr/>
        </p:nvSpPr>
        <p:spPr>
          <a:xfrm>
            <a:off x="2305332" y="1945242"/>
            <a:ext cx="9392875" cy="1066061"/>
          </a:xfrm>
          <a:prstGeom prst="rect">
            <a:avLst/>
          </a:prstGeom>
          <a:noFill/>
        </p:spPr>
        <p:txBody>
          <a:bodyPr wrap="square" rtlCol="0">
            <a:spAutoFit/>
          </a:bodyPr>
          <a:lstStyle/>
          <a:p>
            <a:pPr algn="just" defTabSz="914400">
              <a:lnSpc>
                <a:spcPct val="120000"/>
              </a:lnSpc>
              <a:spcBef>
                <a:spcPts val="1000"/>
              </a:spcBef>
              <a:buClr>
                <a:schemeClr val="accent1"/>
              </a:buClr>
              <a:buSzPct val="110000"/>
            </a:pPr>
            <a:r>
              <a:rPr lang="en-US" dirty="0">
                <a:latin typeface="Noto Sans" panose="020B0502040204020203" pitchFamily="34" charset="0"/>
              </a:rPr>
              <a:t>The analysis is prepared for the Canadian Council of Forest Ministers, other government and non-government bodies concerned with forest fires and climate change.</a:t>
            </a:r>
            <a:endParaRPr lang="en-CA" dirty="0">
              <a:latin typeface="Noto Sans" panose="020B0502040204020203" pitchFamily="34" charset="0"/>
            </a:endParaRPr>
          </a:p>
        </p:txBody>
      </p:sp>
    </p:spTree>
    <p:extLst>
      <p:ext uri="{BB962C8B-B14F-4D97-AF65-F5344CB8AC3E}">
        <p14:creationId xmlns:p14="http://schemas.microsoft.com/office/powerpoint/2010/main" val="1002678758"/>
      </p:ext>
    </p:extLst>
  </p:cSld>
  <p:clrMapOvr>
    <a:masterClrMapping/>
  </p:clrMapOvr>
  <mc:AlternateContent xmlns:mc="http://schemas.openxmlformats.org/markup-compatibility/2006" xmlns:p14="http://schemas.microsoft.com/office/powerpoint/2010/main">
    <mc:Choice Requires="p14">
      <p:transition spd="slow" p14:dur="2000" advTm="7937"/>
    </mc:Choice>
    <mc:Fallback xmlns="">
      <p:transition spd="slow" advTm="793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4E2B371-A827-48EA-8B90-865872BC3145}"/>
              </a:ext>
            </a:extLst>
          </p:cNvPr>
          <p:cNvSpPr>
            <a:spLocks noGrp="1"/>
          </p:cNvSpPr>
          <p:nvPr>
            <p:ph idx="1"/>
          </p:nvPr>
        </p:nvSpPr>
        <p:spPr>
          <a:xfrm>
            <a:off x="2603114" y="565150"/>
            <a:ext cx="9155499" cy="5816600"/>
          </a:xfrm>
        </p:spPr>
        <p:txBody>
          <a:bodyPr anchor="t">
            <a:normAutofit/>
          </a:bodyPr>
          <a:lstStyle/>
          <a:p>
            <a:pPr marL="0" indent="0">
              <a:buNone/>
            </a:pPr>
            <a:endParaRPr lang="en-US" sz="1600" dirty="0">
              <a:latin typeface="Noto Sans" panose="020B0502040204020203" pitchFamily="34" charset="0"/>
            </a:endParaRPr>
          </a:p>
          <a:p>
            <a:pPr marL="0" indent="0">
              <a:buNone/>
            </a:pPr>
            <a:endParaRPr lang="en-IN" sz="1600" dirty="0"/>
          </a:p>
        </p:txBody>
      </p:sp>
      <p:sp>
        <p:nvSpPr>
          <p:cNvPr id="2" name="TextBox 1">
            <a:extLst>
              <a:ext uri="{FF2B5EF4-FFF2-40B4-BE49-F238E27FC236}">
                <a16:creationId xmlns:a16="http://schemas.microsoft.com/office/drawing/2014/main" id="{AC3C845A-50EC-4DD8-AB6C-2F554E9350A5}"/>
              </a:ext>
            </a:extLst>
          </p:cNvPr>
          <p:cNvSpPr txBox="1"/>
          <p:nvPr/>
        </p:nvSpPr>
        <p:spPr>
          <a:xfrm>
            <a:off x="2333239" y="853062"/>
            <a:ext cx="9392875" cy="461665"/>
          </a:xfrm>
          <a:prstGeom prst="rect">
            <a:avLst/>
          </a:prstGeom>
          <a:noFill/>
        </p:spPr>
        <p:txBody>
          <a:bodyPr wrap="square" rtlCol="0">
            <a:spAutoFit/>
          </a:bodyPr>
          <a:lstStyle/>
          <a:p>
            <a:r>
              <a:rPr lang="en-US" sz="2400" b="1" dirty="0">
                <a:latin typeface="Noto Sans" panose="020B0502040504020204" pitchFamily="34" charset="0"/>
                <a:ea typeface="Noto Sans" panose="020B0502040504020204" pitchFamily="34" charset="0"/>
                <a:cs typeface="Noto Sans" panose="020B0502040504020204" pitchFamily="34" charset="0"/>
              </a:rPr>
              <a:t>INTRODUCTION</a:t>
            </a:r>
            <a:endParaRPr lang="en-CA" sz="2400" b="1" dirty="0">
              <a:latin typeface="Noto Sans" panose="020B0502040504020204" pitchFamily="34" charset="0"/>
              <a:ea typeface="Noto Sans" panose="020B0502040504020204" pitchFamily="34" charset="0"/>
              <a:cs typeface="Noto Sans" panose="020B0502040504020204" pitchFamily="34" charset="0"/>
            </a:endParaRPr>
          </a:p>
        </p:txBody>
      </p:sp>
      <p:sp>
        <p:nvSpPr>
          <p:cNvPr id="32" name="TextBox 31">
            <a:extLst>
              <a:ext uri="{FF2B5EF4-FFF2-40B4-BE49-F238E27FC236}">
                <a16:creationId xmlns:a16="http://schemas.microsoft.com/office/drawing/2014/main" id="{B798048C-7287-4D9B-849A-7ED77158DBF9}"/>
              </a:ext>
            </a:extLst>
          </p:cNvPr>
          <p:cNvSpPr txBox="1"/>
          <p:nvPr/>
        </p:nvSpPr>
        <p:spPr>
          <a:xfrm>
            <a:off x="2333239" y="1490973"/>
            <a:ext cx="9392875" cy="2172005"/>
          </a:xfrm>
          <a:prstGeom prst="rect">
            <a:avLst/>
          </a:prstGeom>
          <a:noFill/>
        </p:spPr>
        <p:txBody>
          <a:bodyPr wrap="square" rtlCol="0">
            <a:spAutoFit/>
          </a:bodyPr>
          <a:lstStyle/>
          <a:p>
            <a:pPr algn="just" defTabSz="914400">
              <a:lnSpc>
                <a:spcPct val="120000"/>
              </a:lnSpc>
              <a:spcBef>
                <a:spcPts val="1000"/>
              </a:spcBef>
              <a:buClr>
                <a:schemeClr val="accent1"/>
              </a:buClr>
              <a:buSzPct val="110000"/>
            </a:pPr>
            <a:r>
              <a:rPr lang="en-US" dirty="0">
                <a:latin typeface="Noto Sans" panose="020B0502040204020203" pitchFamily="34" charset="0"/>
              </a:rPr>
              <a:t>According to a Canadian daily, a senior citizen from British Columbia, has been facing an underlying condition of asthma, which the doctors said was due to smog caused by wildfires. </a:t>
            </a:r>
          </a:p>
          <a:p>
            <a:pPr algn="just" defTabSz="914400">
              <a:lnSpc>
                <a:spcPct val="120000"/>
              </a:lnSpc>
              <a:spcBef>
                <a:spcPts val="1000"/>
              </a:spcBef>
              <a:buClr>
                <a:schemeClr val="accent1"/>
              </a:buClr>
              <a:buSzPct val="110000"/>
            </a:pPr>
            <a:endParaRPr lang="en-US" sz="1000" dirty="0">
              <a:latin typeface="Noto Sans" panose="020B0502040204020203" pitchFamily="34" charset="0"/>
            </a:endParaRPr>
          </a:p>
          <a:p>
            <a:pPr algn="just" defTabSz="914400">
              <a:lnSpc>
                <a:spcPct val="120000"/>
              </a:lnSpc>
              <a:spcBef>
                <a:spcPts val="1000"/>
              </a:spcBef>
              <a:buClr>
                <a:schemeClr val="accent1"/>
              </a:buClr>
              <a:buSzPct val="110000"/>
            </a:pPr>
            <a:r>
              <a:rPr lang="en-US" dirty="0">
                <a:latin typeface="Noto Sans" panose="020B0502040204020203" pitchFamily="34" charset="0"/>
              </a:rPr>
              <a:t>The objective of the study is to identify the main causes of forest fires and its impact on various parts of Canada.</a:t>
            </a:r>
            <a:endParaRPr lang="en-CA" dirty="0">
              <a:latin typeface="Noto Sans" panose="020B0502040204020203" pitchFamily="34" charset="0"/>
            </a:endParaRPr>
          </a:p>
        </p:txBody>
      </p:sp>
      <p:pic>
        <p:nvPicPr>
          <p:cNvPr id="34" name="Content Placeholder 10">
            <a:extLst>
              <a:ext uri="{FF2B5EF4-FFF2-40B4-BE49-F238E27FC236}">
                <a16:creationId xmlns:a16="http://schemas.microsoft.com/office/drawing/2014/main" id="{B4274466-8225-4E31-AEDF-86FA076DD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675" y="4034073"/>
            <a:ext cx="3442703" cy="2347677"/>
          </a:xfrm>
          <a:prstGeom prst="rect">
            <a:avLst/>
          </a:prstGeom>
        </p:spPr>
      </p:pic>
      <p:pic>
        <p:nvPicPr>
          <p:cNvPr id="5" name="Picture 4">
            <a:extLst>
              <a:ext uri="{FF2B5EF4-FFF2-40B4-BE49-F238E27FC236}">
                <a16:creationId xmlns:a16="http://schemas.microsoft.com/office/drawing/2014/main" id="{11A4ED27-49BF-4456-8EA7-0D6E83D79563}"/>
              </a:ext>
            </a:extLst>
          </p:cNvPr>
          <p:cNvPicPr>
            <a:picLocks noChangeAspect="1"/>
          </p:cNvPicPr>
          <p:nvPr/>
        </p:nvPicPr>
        <p:blipFill>
          <a:blip r:embed="rId3"/>
          <a:stretch>
            <a:fillRect/>
          </a:stretch>
        </p:blipFill>
        <p:spPr>
          <a:xfrm>
            <a:off x="7121144" y="4039933"/>
            <a:ext cx="3651631" cy="2341817"/>
          </a:xfrm>
          <a:prstGeom prst="rect">
            <a:avLst/>
          </a:prstGeom>
        </p:spPr>
      </p:pic>
    </p:spTree>
    <p:extLst>
      <p:ext uri="{BB962C8B-B14F-4D97-AF65-F5344CB8AC3E}">
        <p14:creationId xmlns:p14="http://schemas.microsoft.com/office/powerpoint/2010/main" val="3599024166"/>
      </p:ext>
    </p:extLst>
  </p:cSld>
  <p:clrMapOvr>
    <a:masterClrMapping/>
  </p:clrMapOvr>
  <mc:AlternateContent xmlns:mc="http://schemas.openxmlformats.org/markup-compatibility/2006" xmlns:p14="http://schemas.microsoft.com/office/powerpoint/2010/main">
    <mc:Choice Requires="p14">
      <p:transition spd="slow" p14:dur="2000" advTm="7937"/>
    </mc:Choice>
    <mc:Fallback xmlns="">
      <p:transition spd="slow" advTm="793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5"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7"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pic>
        <p:nvPicPr>
          <p:cNvPr id="1026" name="Picture 2" descr="image">
            <a:extLst>
              <a:ext uri="{FF2B5EF4-FFF2-40B4-BE49-F238E27FC236}">
                <a16:creationId xmlns:a16="http://schemas.microsoft.com/office/drawing/2014/main" id="{687125D7-55B6-49DC-8931-B1EFC7529B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25" t="3544" r="21297" b="8017"/>
          <a:stretch/>
        </p:blipFill>
        <p:spPr bwMode="auto">
          <a:xfrm>
            <a:off x="2392460" y="108911"/>
            <a:ext cx="7407079" cy="6501281"/>
          </a:xfrm>
          <a:prstGeom prst="rect">
            <a:avLst/>
          </a:prstGeom>
          <a:noFill/>
          <a:extLst>
            <a:ext uri="{909E8E84-426E-40DD-AFC4-6F175D3DCCD1}">
              <a14:hiddenFill xmlns:a14="http://schemas.microsoft.com/office/drawing/2010/main">
                <a:solidFill>
                  <a:srgbClr val="FFFFFF"/>
                </a:solidFill>
              </a14:hiddenFill>
            </a:ext>
          </a:extLst>
        </p:spPr>
      </p:pic>
      <p:sp>
        <p:nvSpPr>
          <p:cNvPr id="99"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244113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2" name="Content Placeholder 2">
            <a:extLst>
              <a:ext uri="{FF2B5EF4-FFF2-40B4-BE49-F238E27FC236}">
                <a16:creationId xmlns:a16="http://schemas.microsoft.com/office/drawing/2014/main" id="{0EE62195-575D-4866-AA9D-900E8912C9E3}"/>
              </a:ext>
            </a:extLst>
          </p:cNvPr>
          <p:cNvSpPr>
            <a:spLocks noGrp="1"/>
          </p:cNvSpPr>
          <p:nvPr>
            <p:ph idx="1"/>
          </p:nvPr>
        </p:nvSpPr>
        <p:spPr>
          <a:xfrm>
            <a:off x="2325585" y="266700"/>
            <a:ext cx="8961540" cy="6124864"/>
          </a:xfrm>
        </p:spPr>
        <p:txBody>
          <a:bodyPr anchor="t">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give story point represents a dashboard which shows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the number of forest fires occurred by various causes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given in the data. </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1</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graph is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funnel graph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which shows comparison between the number of forest fires due to various causes. </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CA" dirty="0">
                <a:latin typeface="Calibri" panose="020F0502020204030204" pitchFamily="34" charset="0"/>
                <a:ea typeface="Calibri" panose="020F0502020204030204" pitchFamily="34" charset="0"/>
                <a:cs typeface="Times New Roman" panose="02020603050405020304" pitchFamily="18" charset="0"/>
              </a:rPr>
              <a:t>The</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number of forest fires caused by human activities and lightening are approximately the same. As you can see the percentage of number of forest fires caused by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human activities is 49.13%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due to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lightening is 45.69%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which are almost similar. </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2</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3</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graph represent the jurisdiction-wise and year-wise comparison of the same respectively. </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dashboard is used to highlight and filter the causes and see the number of forest fires in the selected jurisdiction and year.</a:t>
            </a:r>
            <a:endParaRPr lang="en-IN" sz="1600" dirty="0"/>
          </a:p>
        </p:txBody>
      </p:sp>
    </p:spTree>
    <p:extLst>
      <p:ext uri="{BB962C8B-B14F-4D97-AF65-F5344CB8AC3E}">
        <p14:creationId xmlns:p14="http://schemas.microsoft.com/office/powerpoint/2010/main" val="1921090420"/>
      </p:ext>
    </p:extLst>
  </p:cSld>
  <p:clrMapOvr>
    <a:masterClrMapping/>
  </p:clrMapOvr>
  <mc:AlternateContent xmlns:mc="http://schemas.openxmlformats.org/markup-compatibility/2006" xmlns:p14="http://schemas.microsoft.com/office/powerpoint/2010/main">
    <mc:Choice Requires="p14">
      <p:transition spd="slow" p14:dur="2000" advTm="7937"/>
    </mc:Choice>
    <mc:Fallback xmlns="">
      <p:transition spd="slow" advTm="793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5"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7"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pic>
        <p:nvPicPr>
          <p:cNvPr id="19" name="Picture 2" descr="image">
            <a:extLst>
              <a:ext uri="{FF2B5EF4-FFF2-40B4-BE49-F238E27FC236}">
                <a16:creationId xmlns:a16="http://schemas.microsoft.com/office/drawing/2014/main" id="{0397B6C6-57C9-4EB2-9FBA-2467BCFE94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12" t="3206" r="17310" b="7004"/>
          <a:stretch/>
        </p:blipFill>
        <p:spPr bwMode="auto">
          <a:xfrm>
            <a:off x="1977849" y="188088"/>
            <a:ext cx="8236302" cy="648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982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2" name="Content Placeholder 2">
            <a:extLst>
              <a:ext uri="{FF2B5EF4-FFF2-40B4-BE49-F238E27FC236}">
                <a16:creationId xmlns:a16="http://schemas.microsoft.com/office/drawing/2014/main" id="{0EE62195-575D-4866-AA9D-900E8912C9E3}"/>
              </a:ext>
            </a:extLst>
          </p:cNvPr>
          <p:cNvSpPr>
            <a:spLocks noGrp="1"/>
          </p:cNvSpPr>
          <p:nvPr>
            <p:ph idx="1"/>
          </p:nvPr>
        </p:nvSpPr>
        <p:spPr>
          <a:xfrm>
            <a:off x="2325584" y="485774"/>
            <a:ext cx="9267927" cy="5905789"/>
          </a:xfrm>
        </p:spPr>
        <p:txBody>
          <a:bodyPr anchor="t">
            <a:normAutofit lnSpcReduction="10000"/>
          </a:bodyPr>
          <a:lstStyle/>
          <a:p>
            <a:pPr algn="just"/>
            <a:r>
              <a:rPr lang="en-US" dirty="0">
                <a:latin typeface="Calibri" panose="020F0502020204030204" pitchFamily="34" charset="0"/>
                <a:ea typeface="Calibri" panose="020F0502020204030204" pitchFamily="34" charset="0"/>
                <a:cs typeface="Times New Roman" panose="02020603050405020304" pitchFamily="18" charset="0"/>
              </a:rPr>
              <a:t>This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story point representing a dashboard, and it shows the area affected by forest fires occurred due to various causes given in the data. </a:t>
            </a:r>
          </a:p>
          <a:p>
            <a:pPr algn="just"/>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The 1</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graph is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bubble graph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which shows comparison between the area affected by forest fires due to various causes. </a:t>
            </a:r>
          </a:p>
          <a:p>
            <a:pPr algn="just"/>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It shows the impact caused by lightening is significantly more as the area affected is the most. As it can be seen the percentage of area affected by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human activity </a:t>
            </a:r>
            <a:r>
              <a:rPr lang="en-US" sz="1800" dirty="0">
                <a:effectLst/>
                <a:latin typeface="Calibri" panose="020F0502020204030204" pitchFamily="34" charset="0"/>
                <a:ea typeface="Calibri" panose="020F0502020204030204" pitchFamily="34" charset="0"/>
                <a:cs typeface="Times New Roman" panose="02020603050405020304" pitchFamily="18" charset="0"/>
              </a:rPr>
              <a:t>is only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7.34%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while that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lightening is 87.81% </a:t>
            </a:r>
            <a:r>
              <a:rPr lang="en-US" sz="1800" dirty="0">
                <a:effectLst/>
                <a:latin typeface="Calibri" panose="020F0502020204030204" pitchFamily="34" charset="0"/>
                <a:ea typeface="Calibri" panose="020F0502020204030204" pitchFamily="34" charset="0"/>
                <a:cs typeface="Times New Roman" panose="02020603050405020304" pitchFamily="18" charset="0"/>
              </a:rPr>
              <a:t>which is notably high. </a:t>
            </a:r>
          </a:p>
          <a:p>
            <a:pPr algn="just"/>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The 2</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3</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graph represent the jurisdiction-wise and year-wise comparison of the same respectively. </a:t>
            </a:r>
          </a:p>
          <a:p>
            <a:pPr algn="just"/>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The dashboard is used to highlight and filter the causes and see the area affected due to forest fires in the selected jurisdiction and year.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1600" dirty="0">
              <a:latin typeface="Noto Sans" panose="020B0502040204020203" pitchFamily="34" charset="0"/>
            </a:endParaRPr>
          </a:p>
        </p:txBody>
      </p:sp>
    </p:spTree>
    <p:extLst>
      <p:ext uri="{BB962C8B-B14F-4D97-AF65-F5344CB8AC3E}">
        <p14:creationId xmlns:p14="http://schemas.microsoft.com/office/powerpoint/2010/main" val="2090957824"/>
      </p:ext>
    </p:extLst>
  </p:cSld>
  <p:clrMapOvr>
    <a:masterClrMapping/>
  </p:clrMapOvr>
  <mc:AlternateContent xmlns:mc="http://schemas.openxmlformats.org/markup-compatibility/2006" xmlns:p14="http://schemas.microsoft.com/office/powerpoint/2010/main">
    <mc:Choice Requires="p14">
      <p:transition spd="slow" p14:dur="2000" advTm="7937"/>
    </mc:Choice>
    <mc:Fallback xmlns="">
      <p:transition spd="slow" advTm="79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5"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7"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pic>
        <p:nvPicPr>
          <p:cNvPr id="20" name="Picture 2" descr="image">
            <a:extLst>
              <a:ext uri="{FF2B5EF4-FFF2-40B4-BE49-F238E27FC236}">
                <a16:creationId xmlns:a16="http://schemas.microsoft.com/office/drawing/2014/main" id="{21E8C658-852A-42EB-ACD9-97B2C98DA5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12" t="3038" r="13561" b="6666"/>
          <a:stretch/>
        </p:blipFill>
        <p:spPr bwMode="auto">
          <a:xfrm>
            <a:off x="1416819" y="144684"/>
            <a:ext cx="9358362" cy="646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492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2" name="Content Placeholder 2">
            <a:extLst>
              <a:ext uri="{FF2B5EF4-FFF2-40B4-BE49-F238E27FC236}">
                <a16:creationId xmlns:a16="http://schemas.microsoft.com/office/drawing/2014/main" id="{0EE62195-575D-4866-AA9D-900E8912C9E3}"/>
              </a:ext>
            </a:extLst>
          </p:cNvPr>
          <p:cNvSpPr>
            <a:spLocks noGrp="1"/>
          </p:cNvSpPr>
          <p:nvPr>
            <p:ph idx="1"/>
          </p:nvPr>
        </p:nvSpPr>
        <p:spPr>
          <a:xfrm>
            <a:off x="2465357" y="376238"/>
            <a:ext cx="8821767" cy="6015326"/>
          </a:xfrm>
        </p:spPr>
        <p:txBody>
          <a:bodyPr anchor="t">
            <a:normAutofit/>
          </a:bodyPr>
          <a:lstStyle/>
          <a:p>
            <a:pPr algn="just"/>
            <a:endParaRPr lang="en-IN" sz="1600" dirty="0">
              <a:latin typeface="Noto Sans" panose="020B0502040204020203" pitchFamily="34" charset="0"/>
            </a:endParaRPr>
          </a:p>
          <a:p>
            <a:pPr algn="just"/>
            <a:r>
              <a:rPr lang="en-US" sz="1600" dirty="0">
                <a:latin typeface="Noto Sans" panose="020B0502040204020203" pitchFamily="34" charset="0"/>
              </a:rPr>
              <a:t>The story point is a </a:t>
            </a:r>
            <a:r>
              <a:rPr lang="en-US" sz="1600" b="1" dirty="0">
                <a:latin typeface="Noto Sans" panose="020B0502040204020203" pitchFamily="34" charset="0"/>
              </a:rPr>
              <a:t>dynamic visualization </a:t>
            </a:r>
            <a:r>
              <a:rPr lang="en-US" sz="1600" dirty="0">
                <a:latin typeface="Noto Sans" panose="020B0502040204020203" pitchFamily="34" charset="0"/>
              </a:rPr>
              <a:t>and uses a slider for selecting a year. If we select a particular year from the slider, the graph shows data pertaining to the selected year. The dashboard is used to filter the observations by highlighting the selected parameter. </a:t>
            </a:r>
          </a:p>
          <a:p>
            <a:pPr algn="just"/>
            <a:endParaRPr lang="en-US" sz="1600" dirty="0">
              <a:latin typeface="Noto Sans" panose="020B0502040204020203" pitchFamily="34" charset="0"/>
            </a:endParaRPr>
          </a:p>
          <a:p>
            <a:pPr algn="just"/>
            <a:r>
              <a:rPr lang="en-US" sz="1600" dirty="0">
                <a:latin typeface="Noto Sans" panose="020B0502040204020203" pitchFamily="34" charset="0"/>
              </a:rPr>
              <a:t>It provides an overall picture from a </a:t>
            </a:r>
            <a:r>
              <a:rPr lang="en-US" sz="1600" b="1" dirty="0">
                <a:latin typeface="Noto Sans" panose="020B0502040204020203" pitchFamily="34" charset="0"/>
              </a:rPr>
              <a:t>geographical perspective </a:t>
            </a:r>
            <a:r>
              <a:rPr lang="en-US" sz="1600" dirty="0">
                <a:latin typeface="Noto Sans" panose="020B0502040204020203" pitchFamily="34" charset="0"/>
              </a:rPr>
              <a:t>depicting number of forest fires and area affected. </a:t>
            </a:r>
            <a:r>
              <a:rPr lang="en-IN" sz="1600" dirty="0">
                <a:latin typeface="Noto Sans" panose="020B0502040204020203" pitchFamily="34" charset="0"/>
              </a:rPr>
              <a:t>The main purpose of this story point is to give an overview of the forest fire situation in Canada for the period under consideration.</a:t>
            </a:r>
            <a:endParaRPr lang="en-US" sz="1600" dirty="0">
              <a:latin typeface="Noto Sans" panose="020B0502040204020203" pitchFamily="34" charset="0"/>
            </a:endParaRPr>
          </a:p>
          <a:p>
            <a:pPr marL="0" indent="0" algn="just">
              <a:buNone/>
            </a:pPr>
            <a:endParaRPr lang="en-IN" sz="1600" dirty="0">
              <a:latin typeface="Noto Sans" panose="020B0502040204020203" pitchFamily="34" charset="0"/>
            </a:endParaRPr>
          </a:p>
          <a:p>
            <a:pPr algn="just"/>
            <a:r>
              <a:rPr lang="en-IN" sz="1600" dirty="0">
                <a:latin typeface="Noto Sans" panose="020B0502040204020203" pitchFamily="34" charset="0"/>
              </a:rPr>
              <a:t>The map illustrates the number of fire incidents that have taken place in respective jurisdictions of Canada along with the area affected due various causes of fire, from </a:t>
            </a:r>
            <a:r>
              <a:rPr lang="en-IN" sz="1600" b="1" dirty="0">
                <a:latin typeface="Noto Sans" panose="020B0502040204020203" pitchFamily="34" charset="0"/>
              </a:rPr>
              <a:t>1990 </a:t>
            </a:r>
            <a:r>
              <a:rPr lang="en-IN" sz="1600" dirty="0">
                <a:latin typeface="Noto Sans" panose="020B0502040204020203" pitchFamily="34" charset="0"/>
              </a:rPr>
              <a:t>to</a:t>
            </a:r>
            <a:r>
              <a:rPr lang="en-IN" sz="1600" b="1" dirty="0">
                <a:latin typeface="Noto Sans" panose="020B0502040204020203" pitchFamily="34" charset="0"/>
              </a:rPr>
              <a:t> 2020.</a:t>
            </a:r>
          </a:p>
          <a:p>
            <a:pPr marL="0" indent="0" algn="just">
              <a:buNone/>
            </a:pPr>
            <a:endParaRPr lang="en-IN" sz="1600" dirty="0">
              <a:latin typeface="Noto Sans" panose="020B0502040204020203" pitchFamily="34" charset="0"/>
            </a:endParaRPr>
          </a:p>
          <a:p>
            <a:pPr algn="just"/>
            <a:r>
              <a:rPr lang="en-IN" sz="1600" dirty="0">
                <a:latin typeface="Noto Sans" panose="020B0502040204020203" pitchFamily="34" charset="0"/>
              </a:rPr>
              <a:t>It can be seen that the most fire incidents have occurred in </a:t>
            </a:r>
            <a:r>
              <a:rPr lang="en-IN" sz="1600" b="1" dirty="0">
                <a:latin typeface="Noto Sans" panose="020B0502040204020203" pitchFamily="34" charset="0"/>
              </a:rPr>
              <a:t>BC (British Columbia) </a:t>
            </a:r>
            <a:r>
              <a:rPr lang="en-IN" sz="1600" dirty="0">
                <a:latin typeface="Noto Sans" panose="020B0502040204020203" pitchFamily="34" charset="0"/>
              </a:rPr>
              <a:t>whereas in terms of area affected </a:t>
            </a:r>
            <a:r>
              <a:rPr lang="en-IN" sz="1600" b="1" dirty="0">
                <a:latin typeface="Noto Sans" panose="020B0502040204020203" pitchFamily="34" charset="0"/>
              </a:rPr>
              <a:t>NT (Northwest Territories) </a:t>
            </a:r>
            <a:r>
              <a:rPr lang="en-IN" sz="1600" dirty="0">
                <a:latin typeface="Noto Sans" panose="020B0502040204020203" pitchFamily="34" charset="0"/>
              </a:rPr>
              <a:t>stands ahead of all other jurisdictions.</a:t>
            </a:r>
            <a:endParaRPr lang="en-US" sz="1600" dirty="0">
              <a:latin typeface="Noto Sans" panose="020B0502040204020203" pitchFamily="34" charset="0"/>
            </a:endParaRPr>
          </a:p>
          <a:p>
            <a:pPr marL="0" indent="0">
              <a:buNone/>
            </a:pPr>
            <a:endParaRPr lang="en-IN" sz="1600" dirty="0"/>
          </a:p>
        </p:txBody>
      </p:sp>
    </p:spTree>
    <p:extLst>
      <p:ext uri="{BB962C8B-B14F-4D97-AF65-F5344CB8AC3E}">
        <p14:creationId xmlns:p14="http://schemas.microsoft.com/office/powerpoint/2010/main" val="702982379"/>
      </p:ext>
    </p:extLst>
  </p:cSld>
  <p:clrMapOvr>
    <a:masterClrMapping/>
  </p:clrMapOvr>
  <mc:AlternateContent xmlns:mc="http://schemas.openxmlformats.org/markup-compatibility/2006" xmlns:p14="http://schemas.microsoft.com/office/powerpoint/2010/main">
    <mc:Choice Requires="p14">
      <p:transition spd="slow" p14:dur="2000" advTm="7937"/>
    </mc:Choice>
    <mc:Fallback xmlns="">
      <p:transition spd="slow" advTm="7937"/>
    </mc:Fallback>
  </mc:AlternateContent>
</p:sld>
</file>

<file path=ppt/theme/theme1.xml><?xml version="1.0" encoding="utf-8"?>
<a:theme xmlns:a="http://schemas.openxmlformats.org/drawingml/2006/main" name="Atla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Parallax</Template>
  <TotalTime>956</TotalTime>
  <Words>1049</Words>
  <Application>Microsoft Office PowerPoint</Application>
  <PresentationFormat>Widescreen</PresentationFormat>
  <Paragraphs>83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Calibri Light</vt:lpstr>
      <vt:lpstr>Noto Sans</vt:lpstr>
      <vt:lpstr>Rockwell</vt:lpstr>
      <vt:lpstr>Wingdings</vt:lpstr>
      <vt:lpstr>Atlas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Jasmeet Kaur</dc:creator>
  <cp:lastModifiedBy>Jasmeet Kaur</cp:lastModifiedBy>
  <cp:revision>33</cp:revision>
  <dcterms:created xsi:type="dcterms:W3CDTF">2021-11-09T20:34:03Z</dcterms:created>
  <dcterms:modified xsi:type="dcterms:W3CDTF">2023-03-30T02:10:59Z</dcterms:modified>
</cp:coreProperties>
</file>